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77" r:id="rId8"/>
    <p:sldId id="262" r:id="rId9"/>
    <p:sldId id="264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8" r:id="rId20"/>
    <p:sldId id="272" r:id="rId21"/>
    <p:sldId id="273" r:id="rId22"/>
    <p:sldId id="274" r:id="rId23"/>
    <p:sldId id="275" r:id="rId24"/>
    <p:sldId id="276" r:id="rId25"/>
    <p:sldId id="279" r:id="rId26"/>
    <p:sldId id="280" r:id="rId27"/>
    <p:sldId id="283" r:id="rId28"/>
    <p:sldId id="284" r:id="rId29"/>
    <p:sldId id="285" r:id="rId30"/>
    <p:sldId id="286" r:id="rId31"/>
    <p:sldId id="288" r:id="rId32"/>
    <p:sldId id="289" r:id="rId33"/>
    <p:sldId id="290" r:id="rId34"/>
    <p:sldId id="287" r:id="rId35"/>
    <p:sldId id="293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1"/>
      </a:buClr>
      <a:buSzPct val="80000"/>
      <a:buFont typeface="Wingdings" pitchFamily="2" charset="2"/>
      <a:buChar char="n"/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1"/>
      </a:buClr>
      <a:buSzPct val="80000"/>
      <a:buFont typeface="Wingdings" pitchFamily="2" charset="2"/>
      <a:buChar char="n"/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1"/>
      </a:buClr>
      <a:buSzPct val="80000"/>
      <a:buFont typeface="Wingdings" pitchFamily="2" charset="2"/>
      <a:buChar char="n"/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1"/>
      </a:buClr>
      <a:buSzPct val="80000"/>
      <a:buFont typeface="Wingdings" pitchFamily="2" charset="2"/>
      <a:buChar char="n"/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1"/>
      </a:buClr>
      <a:buSzPct val="80000"/>
      <a:buFont typeface="Wingdings" pitchFamily="2" charset="2"/>
      <a:buChar char="n"/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  <a:srgbClr val="66FF33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825" autoAdjust="0"/>
    <p:restoredTop sz="90929" autoAdjust="0"/>
  </p:normalViewPr>
  <p:slideViewPr>
    <p:cSldViewPr>
      <p:cViewPr varScale="1">
        <p:scale>
          <a:sx n="50" d="100"/>
          <a:sy n="50" d="100"/>
        </p:scale>
        <p:origin x="-93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82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28"/>
    </p:cViewPr>
  </p:sorterViewPr>
  <p:notesViewPr>
    <p:cSldViewPr>
      <p:cViewPr varScale="1">
        <p:scale>
          <a:sx n="55" d="100"/>
          <a:sy n="55" d="100"/>
        </p:scale>
        <p:origin x="-182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8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C1E75-912E-40CA-A940-E40020D25438}" type="datetimeFigureOut">
              <a:rPr lang="it-IT" smtClean="0"/>
              <a:pPr/>
              <a:t>18/06/2010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7F04-F3E5-426C-863F-DF22D550EEB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2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2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60C7267E-D616-4A01-95D8-2912F8337E4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998322-4DB6-47B2-A73F-471BCD20E1C0}" type="slidenum">
              <a:rPr lang="it-IT" smtClean="0">
                <a:latin typeface="Times New Roman" charset="0"/>
              </a:rPr>
              <a:pPr/>
              <a:t>1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99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C7267E-D616-4A01-95D8-2912F8337E4F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C3D014-1CBE-4763-A5F6-26BB0FC85741}" type="slidenum">
              <a:rPr lang="it-IT" smtClean="0">
                <a:latin typeface="Times New Roman" charset="0"/>
              </a:rPr>
              <a:pPr/>
              <a:t>24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16A9DD-DEE4-4F62-9826-2DE223365260}" type="slidenum">
              <a:rPr lang="it-IT" smtClean="0">
                <a:latin typeface="Times New Roman" charset="0"/>
              </a:rPr>
              <a:pPr/>
              <a:t>25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0C0F17-8FBF-40C9-9A36-967A6FACE864}" type="slidenum">
              <a:rPr lang="it-IT" smtClean="0">
                <a:latin typeface="Times New Roman" charset="0"/>
              </a:rPr>
              <a:pPr/>
              <a:t>26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12685C-0C47-49D8-B4EF-A906B67F05EF}" type="slidenum">
              <a:rPr lang="it-IT" smtClean="0">
                <a:latin typeface="Times New Roman" charset="0"/>
              </a:rPr>
              <a:pPr/>
              <a:t>27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A3B22-EFEB-4AA3-B3EB-A99DFAD00EDD}" type="slidenum">
              <a:rPr lang="it-IT" smtClean="0">
                <a:latin typeface="Times New Roman" charset="0"/>
              </a:rPr>
              <a:pPr/>
              <a:t>28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9F056-4684-4EE9-A208-040F4BFBD6C3}" type="slidenum">
              <a:rPr lang="it-IT" smtClean="0">
                <a:latin typeface="Times New Roman" charset="0"/>
              </a:rPr>
              <a:pPr/>
              <a:t>29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757BE4-FD39-4B4A-B50A-90A065EC4FCD}" type="slidenum">
              <a:rPr lang="it-IT" smtClean="0">
                <a:latin typeface="Times New Roman" charset="0"/>
              </a:rPr>
              <a:pPr/>
              <a:t>30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Times New Roman" charset="0"/>
            </a:endParaRPr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kumimoji="1" lang="it-IT" sz="2400">
              <a:effectLst/>
              <a:latin typeface="Times New Roman" pitchFamily="18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kumimoji="1" lang="it-IT" sz="2400">
              <a:effectLst/>
              <a:latin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-841375"/>
            <a:ext cx="7467600" cy="4117975"/>
          </a:xfrm>
        </p:spPr>
        <p:txBody>
          <a:bodyPr>
            <a:spAutoFit/>
          </a:bodyPr>
          <a:lstStyle>
            <a:lvl1pPr>
              <a:defRPr sz="6600">
                <a:solidFill>
                  <a:srgbClr val="CCFFFF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4000">
                <a:solidFill>
                  <a:srgbClr val="CCECFF"/>
                </a:solidFill>
              </a:defRPr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248400"/>
            <a:ext cx="17526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>
              <a:defRPr/>
            </a:pPr>
            <a:fld id="{624ACB93-2C4C-40E6-A53B-522E332D7D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3A216-CC4B-4F10-A221-746380010B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400800" y="457200"/>
            <a:ext cx="2057400" cy="56388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28600" y="457200"/>
            <a:ext cx="6019800" cy="56388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CD22B-CF39-4EA9-85FC-35E8EAF41DB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olo, ClipArt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lipArt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EB2AC-F9CC-4B0D-A316-274814BEE7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olo, testo e clip multimedi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risorsa multimediale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88B3F-5178-412F-93BA-BA28C5C89E6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olo, testo e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lipArt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7FBC1-02F1-441D-AA75-A69370BF8ED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olo, contenut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5BEDF-C237-4235-B375-EE945EC739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Titolo, clip multimedi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risorsa multimediale 2"/>
          <p:cNvSpPr>
            <a:spLocks noGrp="1"/>
          </p:cNvSpPr>
          <p:nvPr>
            <p:ph type="media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D07F9-9B17-4D60-9E23-F31205D0A37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91719-D5FD-4B03-924C-2E26515633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0A245-DDA4-4F92-955B-1E3E82FFEF7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657C8-6D4F-4370-8B45-0966894EECA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A57CC-45DB-45CE-B2CA-06B652069B0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64B6C-4B66-4A7C-AB8C-556350AA04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6EC7D-E372-44B7-AA21-E4CA1BAA4BE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168C6-BD1A-45E8-905A-FD76DC3671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CB080-F157-408C-A518-70BBEBA99A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buClrTx/>
              <a:buSzTx/>
              <a:buFontTx/>
              <a:buNone/>
              <a:defRPr sz="14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buClrTx/>
              <a:buSzTx/>
              <a:buFontTx/>
              <a:buNone/>
              <a:defRPr sz="14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smtClean="0"/>
              <a:t>www.stulfa.it  mod. 10/A TIC, marzo 2004!</a:t>
            </a:r>
            <a:endParaRPr lang="it-IT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Tx/>
              <a:buSzTx/>
              <a:buFontTx/>
              <a:buNone/>
              <a:defRPr sz="1400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21104BB2-8D7A-483B-B7FE-44DD1D39373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38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kumimoji="1" lang="it-IT" sz="2400">
              <a:effectLst/>
              <a:latin typeface="Times New Roman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../../../../../../../../../../../../../../../../../../Documents%20and%20Settings/Utente%201/Impostazioni%20locali/Temp/PNGTEMP/GLOF07.DOC" TargetMode="Externa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apertura.wma" TargetMode="External"/><Relationship Id="rId6" Type="http://schemas.openxmlformats.org/officeDocument/2006/relationships/hyperlink" Target="glossario.DOC" TargetMode="External"/><Relationship Id="rId5" Type="http://schemas.openxmlformats.org/officeDocument/2006/relationships/hyperlink" Target="GLOSSA~1.DOC" TargetMode="External"/><Relationship Id="rId10" Type="http://schemas.openxmlformats.org/officeDocument/2006/relationships/image" Target="../media/image4.png"/><Relationship Id="rId4" Type="http://schemas.openxmlformats.org/officeDocument/2006/relationships/audio" Target="../media/audio1.wav"/><Relationship Id="rId9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AUTORI~2.PPT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01DABA~1.WM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6.xml"/><Relationship Id="rId1" Type="http://schemas.openxmlformats.org/officeDocument/2006/relationships/video" Target="file:///C:\Documents%20and%20Settings\user\Documenti\DISCO%20G\mod%2010\PCGIOC~1.MP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user\Documenti\DISCO%20G\mod%2010\ROWING~1.MP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../../../../../../../../../../../../../Documents%20and%20Settings/Utente%201/Impostazioni%20locali/Temp/PNGTEMP/AUTF13.PPT" TargetMode="External"/><Relationship Id="rId2" Type="http://schemas.openxmlformats.org/officeDocument/2006/relationships/hyperlink" Target="AUTORI~2.PPT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glossario.DOC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time.wma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glossario.DOC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AUTORI~2.PPT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ODULO~1.pptx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10IWIS~1.WMA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hyperlink" Target="../../../../../../../../../../../../../../../../../../Documents%20and%20Settings/Utente%201/Impostazioni%20locali/Temp/PNGTEMP/AUTF08.PP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glossario.DOC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tente%201\Documenti\tic%20a\jubilent.wma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7.gif"/><Relationship Id="rId4" Type="http://schemas.openxmlformats.org/officeDocument/2006/relationships/hyperlink" Target="AUTORI~2.PPT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../../../../../../../../../../../../../Documents%20and%20Settings/Utente%201/Documenti/disco%20f/tic/GLOSSARIO%20TIC.htm" TargetMode="External"/><Relationship Id="rId2" Type="http://schemas.openxmlformats.org/officeDocument/2006/relationships/hyperlink" Target="glossario.DOC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AUTORI~2.PPT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yoga.wma" TargetMode="External"/><Relationship Id="rId6" Type="http://schemas.openxmlformats.org/officeDocument/2006/relationships/image" Target="../media/image10.png"/><Relationship Id="rId5" Type="http://schemas.openxmlformats.org/officeDocument/2006/relationships/hyperlink" Target="GLOSSA~1.DOC" TargetMode="External"/><Relationship Id="rId4" Type="http://schemas.openxmlformats.org/officeDocument/2006/relationships/image" Target="../media/image2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hyperlink" Target="GLOSSA~1.DOC" TargetMode="Externa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AUTORI~2.PP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AUTORI~2.PP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Documents%20and%20Settings\Utente%201\Documenti\tic%20a\12DASC~1.WMA" TargetMode="External"/><Relationship Id="rId6" Type="http://schemas.openxmlformats.org/officeDocument/2006/relationships/image" Target="../media/image4.png"/><Relationship Id="rId5" Type="http://schemas.openxmlformats.org/officeDocument/2006/relationships/hyperlink" Target="glossario.DOC" TargetMode="External"/><Relationship Id="rId4" Type="http://schemas.openxmlformats.org/officeDocument/2006/relationships/hyperlink" Target="AUTORI~2.PPT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Documents%20and%20Settings\user\Documenti\DISCO%20G\mod%2010\VOYAGE~1.WMA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4.png"/><Relationship Id="rId4" Type="http://schemas.openxmlformats.org/officeDocument/2006/relationships/hyperlink" Target="glossario.DOC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hyperlink" Target="AUTORI~2.PP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GLOSSA~1.DOC" TargetMode="Externa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user\Documenti\DISCO%20G\mod%2010\UtentePC.mpg" TargetMode="Externa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ulfa.it/salabar" TargetMode="External"/><Relationship Id="rId2" Type="http://schemas.openxmlformats.org/officeDocument/2006/relationships/hyperlink" Target="glossario.DOC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hyperlink" Target="glossario.DOC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Documents%20and%20Settings\user\Documenti\DISCO%20G\mod%2010\02QUEL~1.WMA" TargetMode="Externa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7.gif"/><Relationship Id="rId2" Type="http://schemas.openxmlformats.org/officeDocument/2006/relationships/audio" Target="file:///C:\Documents%20and%20Settings\user\Documenti\DISCO%20G\mod%2010\virgo.wma" TargetMode="External"/><Relationship Id="rId1" Type="http://schemas.openxmlformats.org/officeDocument/2006/relationships/audio" Target="file:///C:\Documents%20and%20Settings\user\Documenti\DISCO%20G\mod%2010\ONLINE~1.WMA" TargetMode="External"/><Relationship Id="rId6" Type="http://schemas.openxmlformats.org/officeDocument/2006/relationships/image" Target="../media/image4.png"/><Relationship Id="rId5" Type="http://schemas.openxmlformats.org/officeDocument/2006/relationships/hyperlink" Target="GLOSSA~1.DOC" TargetMode="External"/><Relationship Id="rId4" Type="http://schemas.openxmlformats.org/officeDocument/2006/relationships/hyperlink" Target="glossario.DO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giganti%20rinasc.wma" TargetMode="External"/><Relationship Id="rId6" Type="http://schemas.openxmlformats.org/officeDocument/2006/relationships/image" Target="../media/image9.png"/><Relationship Id="rId5" Type="http://schemas.openxmlformats.org/officeDocument/2006/relationships/hyperlink" Target="AUTORI~2.PPT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user\Documenti\DISCO%20G\mod%2010\12PIAN~1.WMA" TargetMode="External"/><Relationship Id="rId6" Type="http://schemas.openxmlformats.org/officeDocument/2006/relationships/image" Target="../media/image12.gif"/><Relationship Id="rId5" Type="http://schemas.openxmlformats.org/officeDocument/2006/relationships/hyperlink" Target="glossario.DOC" TargetMode="External"/><Relationship Id="rId4" Type="http://schemas.openxmlformats.org/officeDocument/2006/relationships/hyperlink" Target="GLOSSA~1.DOC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Documenti\DISCO%20G\mod%2010\07PSIC~1.WMA" TargetMode="Externa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07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D5851A-4B91-4DED-8575-F98A5B2D08CE}" type="slidenum">
              <a:rPr lang="it-IT" smtClean="0">
                <a:latin typeface="Times New Roman" charset="0"/>
              </a:rPr>
              <a:pPr/>
              <a:t>1</a:t>
            </a:fld>
            <a:endParaRPr lang="it-IT" smtClean="0">
              <a:latin typeface="Times New Roman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5800"/>
            <a:ext cx="8686800" cy="14478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mtClean="0">
                <a:hlinkClick r:id="rId5" action="ppaction://hlinkfile"/>
              </a:rPr>
              <a:t>TIC</a:t>
            </a:r>
            <a:r>
              <a:rPr lang="it-IT" smtClean="0"/>
              <a:t/>
            </a:r>
            <a:br>
              <a:rPr lang="it-IT" smtClean="0"/>
            </a:br>
            <a:r>
              <a:rPr lang="it-IT" smtClean="0"/>
              <a:t>                          Modulo 10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2743200"/>
            <a:ext cx="3810000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400" smtClean="0"/>
              <a:t>PROCESSO DI APPRENDIMENTO/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400" smtClean="0"/>
              <a:t>INSEGNAMENTO E </a:t>
            </a:r>
            <a:r>
              <a:rPr lang="it-IT" sz="2400" smtClean="0">
                <a:hlinkClick r:id="rId6" action="ppaction://hlinkfile"/>
              </a:rPr>
              <a:t>TD</a:t>
            </a: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1400" smtClean="0"/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1000" smtClean="0"/>
              <a:t>                            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900" smtClean="0"/>
              <a:t>               musica da Buddha Bar</a:t>
            </a:r>
          </a:p>
        </p:txBody>
      </p:sp>
      <p:pic>
        <p:nvPicPr>
          <p:cNvPr id="27657" name="Picture 9" descr="C:\Documents and Settings\Utente 1\Documenti\Immagini\cena31.1.3\via_ri8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4800" y="3733800"/>
            <a:ext cx="3962400" cy="2436813"/>
          </a:xfrm>
          <a:noFill/>
        </p:spPr>
      </p:pic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3352800" y="304800"/>
            <a:ext cx="20081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b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it-IT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corso A</a:t>
            </a:r>
          </a:p>
        </p:txBody>
      </p:sp>
      <p:pic>
        <p:nvPicPr>
          <p:cNvPr id="27665" name="Picture 17" descr="C:\Documents and Settings\Utente 1\Documenti\Immagini\Animazione\Decorazioni\Disegni\Decorazioni\045.gif">
            <a:hlinkClick r:id="rId8" action="ppaction://hlinkfile"/>
          </p:cNvPr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200775"/>
            <a:ext cx="6000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0" name="apertura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400800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ertu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76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76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70"/>
                </p:tgtEl>
              </p:cMediaNode>
            </p:audio>
          </p:childTnLst>
        </p:cTn>
      </p:par>
    </p:tnLst>
    <p:bldLst>
      <p:bldP spid="27650" grpId="0" autoUpdateAnimBg="0"/>
      <p:bldP spid="27652" grpId="0" build="p" autoUpdateAnimBg="0"/>
      <p:bldP spid="2766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229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B5CA42-0488-49CC-A64E-FA9D8861A7DF}" type="slidenum">
              <a:rPr lang="it-IT" smtClean="0">
                <a:latin typeface="Times New Roman" charset="0"/>
              </a:rPr>
              <a:pPr/>
              <a:t>10</a:t>
            </a:fld>
            <a:endParaRPr lang="it-IT" smtClean="0">
              <a:latin typeface="Times New Roman" charset="0"/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600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sz="4000" smtClean="0"/>
              <a:t>La padronanza di parole-chiave è sinonimo di agilità di navigazione in rete</a:t>
            </a:r>
            <a:br>
              <a:rPr lang="it-IT" sz="4000" smtClean="0"/>
            </a:br>
            <a:endParaRPr lang="it-IT" sz="4000" smtClean="0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it-IT" sz="2800" dirty="0" err="1" smtClean="0"/>
              <a:t>Scire</a:t>
            </a:r>
            <a:r>
              <a:rPr lang="it-IT" sz="2800" dirty="0" smtClean="0"/>
              <a:t> </a:t>
            </a:r>
            <a:r>
              <a:rPr lang="it-IT" sz="2800" dirty="0" err="1" smtClean="0"/>
              <a:t>unde</a:t>
            </a:r>
            <a:r>
              <a:rPr lang="it-IT" sz="2800" dirty="0" smtClean="0"/>
              <a:t> </a:t>
            </a:r>
            <a:r>
              <a:rPr lang="it-IT" sz="2800" dirty="0" err="1" smtClean="0"/>
              <a:t>posse</a:t>
            </a: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 F. </a:t>
            </a:r>
            <a:r>
              <a:rPr lang="it-IT" sz="2800" dirty="0" smtClean="0">
                <a:hlinkClick r:id="rId2" action="ppaction://hlinkpres?slideindex=8&amp;slidetitle=Bacone"/>
              </a:rPr>
              <a:t>Bacon</a:t>
            </a:r>
            <a:r>
              <a:rPr lang="it-IT" sz="2800" dirty="0" smtClean="0"/>
              <a:t> </a:t>
            </a:r>
          </a:p>
        </p:txBody>
      </p:sp>
      <p:pic>
        <p:nvPicPr>
          <p:cNvPr id="73734" name="Picture 6" descr="C:\Documents and Settings\Utente 1\Documenti\Immagini\Animazione\Decorazioni\Disegni\Raccolte\Videogames\015.gif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4664075"/>
            <a:ext cx="1219200" cy="11144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utoUpdateAnimBg="0"/>
      <p:bldP spid="73732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331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947E8E-3EC4-4247-A013-A70883B157EA}" type="slidenum">
              <a:rPr lang="it-IT" smtClean="0">
                <a:latin typeface="Times New Roman" charset="0"/>
              </a:rPr>
              <a:pPr/>
              <a:t>11</a:t>
            </a:fld>
            <a:endParaRPr lang="it-IT" smtClean="0">
              <a:latin typeface="Times New Roman" charset="0"/>
            </a:endParaRPr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7772400" cy="19812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z="4000" dirty="0" smtClean="0"/>
              <a:t>La sovraesposizione a informazioni disorientanti può provocare </a:t>
            </a:r>
            <a:br>
              <a:rPr lang="it-IT" sz="4000" dirty="0" smtClean="0"/>
            </a:br>
            <a:r>
              <a:rPr lang="it-IT" sz="4000" dirty="0" smtClean="0"/>
              <a:t>stress cognitivo</a:t>
            </a:r>
          </a:p>
        </p:txBody>
      </p:sp>
      <p:sp>
        <p:nvSpPr>
          <p:cNvPr id="13317" name="Rectangle 3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727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smtClean="0"/>
          </a:p>
        </p:txBody>
      </p:sp>
      <p:pic>
        <p:nvPicPr>
          <p:cNvPr id="72709" name="Picture 5" descr="C:\Documents and Settings\Utente 1\Documenti\Immagini\Animazione\Decorazioni\Disegni\Persone\17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75" y="2857500"/>
            <a:ext cx="9826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433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FBF88F-AA35-4769-BA32-7F56E80F2A6E}" type="slidenum">
              <a:rPr lang="it-IT" smtClean="0">
                <a:latin typeface="Times New Roman" charset="0"/>
              </a:rPr>
              <a:pPr/>
              <a:t>12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z="3600" smtClean="0"/>
              <a:t>Sicuramente il pc è uno strumento rivoluzionario per almeno tre motivi: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it-IT" sz="2400" smtClean="0"/>
              <a:t>Mai prima d’ora i giovani hanno insegnato agli adulti una disciplina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it-IT" sz="2400" smtClean="0"/>
              <a:t>Si attiva fortemente la seduzione e la curiosità per la scoperta virtuale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it-IT" sz="2400" smtClean="0"/>
              <a:t>È possibile apprendere, insegnare, lavorare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400" smtClean="0"/>
              <a:t>Divertendosi….</a:t>
            </a:r>
          </a:p>
        </p:txBody>
      </p:sp>
      <p:pic>
        <p:nvPicPr>
          <p:cNvPr id="40965" name="Picture 5" descr="C:\Documents and Settings\Utente 1\Documenti\Immagini\Animazione\Decorazioni\Disegni\Oggetti\03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5238" y="2857500"/>
            <a:ext cx="15319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C:\Documents and Settings\Utente 1\Documenti\Immagini\Animazione\Decorazioni\Disegni\Oggetti\168.gif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219200" y="4953000"/>
            <a:ext cx="3352800" cy="1289050"/>
          </a:xfrm>
          <a:noFill/>
        </p:spPr>
      </p:pic>
      <p:pic>
        <p:nvPicPr>
          <p:cNvPr id="40968" name="01DABA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057400" y="3124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8"/>
                </p:tgtEl>
              </p:cMediaNode>
            </p:audio>
          </p:childTnLst>
        </p:cTn>
      </p:par>
    </p:tnLst>
    <p:bldLst>
      <p:bldP spid="40962" grpId="0" autoUpdateAnimBg="0"/>
      <p:bldP spid="40964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536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0F18FE-B8B5-4204-8986-475397C0150A}" type="slidenum">
              <a:rPr lang="it-IT" smtClean="0">
                <a:latin typeface="Times New Roman" charset="0"/>
              </a:rPr>
              <a:pPr/>
              <a:t>13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Senza esagerare…	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smtClean="0"/>
          </a:p>
        </p:txBody>
      </p:sp>
      <p:pic>
        <p:nvPicPr>
          <p:cNvPr id="45061" name="PCGIOC~1.MPE">
            <a:hlinkClick r:id="" action="ppaction://media"/>
          </p:cNvPr>
          <p:cNvPicPr>
            <a:picLocks noGrp="1" noChangeAspect="1" noChangeArrowheads="1"/>
          </p:cNvPicPr>
          <p:nvPr>
            <p:ph type="media" sz="half"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799" y="2895600"/>
            <a:ext cx="5949987" cy="446249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2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324" fill="hold"/>
                                        <p:tgtEl>
                                          <p:spTgt spid="45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5061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5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5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1"/>
                  </p:tgtEl>
                </p:cond>
              </p:nextCondLst>
            </p:seq>
          </p:childTnLst>
        </p:cTn>
      </p:par>
    </p:tnLst>
    <p:bldLst>
      <p:bldP spid="4505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6387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BCE9AE5-CDDB-476B-90DE-15070556DDEC}" type="slidenum">
              <a:rPr lang="it-IT" smtClean="0">
                <a:latin typeface="Times New Roman" charset="0"/>
              </a:rPr>
              <a:pPr/>
              <a:t>14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it-IT" dirty="0" smtClean="0"/>
              <a:t>E soprattutto mantenendo i ruoli </a:t>
            </a:r>
            <a:r>
              <a:rPr lang="it-IT" sz="1500" dirty="0" smtClean="0"/>
              <a:t>(notare le segretarie)</a:t>
            </a:r>
          </a:p>
        </p:txBody>
      </p:sp>
      <p:pic>
        <p:nvPicPr>
          <p:cNvPr id="46085" name="ROWING~1.MPE">
            <a:hlinkClick r:id="" action="ppaction://media"/>
          </p:cNvPr>
          <p:cNvPicPr>
            <a:picLocks noGrp="1" noChangeAspect="1" noChangeArrowheads="1"/>
          </p:cNvPicPr>
          <p:nvPr>
            <p:ph type="media" sz="half" idx="2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2357422" y="2895600"/>
            <a:ext cx="5872178" cy="4003758"/>
          </a:xfrm>
        </p:spPr>
      </p:pic>
      <p:sp>
        <p:nvSpPr>
          <p:cNvPr id="46088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000" fill="hold"/>
                                        <p:tgtEl>
                                          <p:spTgt spid="46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608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6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6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5"/>
                  </p:tgtEl>
                </p:cond>
              </p:nextCondLst>
            </p:seq>
          </p:childTnLst>
        </p:cTn>
      </p:par>
    </p:tnLst>
    <p:bldLst>
      <p:bldP spid="4608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741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D53B765-2891-496E-9D54-F40B2386CB0C}" type="slidenum">
              <a:rPr lang="it-IT" smtClean="0">
                <a:latin typeface="Times New Roman" charset="0"/>
              </a:rPr>
              <a:pPr/>
              <a:t>15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0" y="3733800"/>
            <a:ext cx="7772400" cy="1143000"/>
          </a:xfrm>
        </p:spPr>
        <p:txBody>
          <a:bodyPr/>
          <a:lstStyle/>
          <a:p>
            <a:pPr algn="r" eaLnBrk="1" hangingPunct="1">
              <a:defRPr/>
            </a:pPr>
            <a:r>
              <a:rPr lang="it-IT" sz="3200" dirty="0" smtClean="0"/>
              <a:t>L’ICONOGRAFIA DELL’INFORMATICA RISULTA EFFICACE NELL’APPRENDIMENTO IMMEDIATO</a:t>
            </a:r>
            <a:br>
              <a:rPr lang="it-IT" sz="3200" dirty="0" smtClean="0"/>
            </a:br>
            <a:endParaRPr lang="it-IT" sz="3200" dirty="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642938"/>
            <a:ext cx="3810000" cy="43481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it-IT" sz="2400" dirty="0" smtClean="0"/>
              <a:t>Secondo R.  </a:t>
            </a:r>
            <a:r>
              <a:rPr lang="it-IT" sz="2400" dirty="0" err="1" smtClean="0">
                <a:hlinkClick r:id="rId2" action="ppaction://hlinkpres?slideindex=10&amp;slidetitle=Barthes"/>
              </a:rPr>
              <a:t>Barthes</a:t>
            </a:r>
            <a:r>
              <a:rPr lang="it-IT" sz="2400" dirty="0" smtClean="0">
                <a:hlinkClick r:id="rId3" action="ppaction://hlinkpres?slideindex=14&amp;slidetitle=ICONOGRAFIA"/>
              </a:rPr>
              <a:t>, </a:t>
            </a:r>
            <a:r>
              <a:rPr lang="it-IT" sz="2400" dirty="0" err="1" smtClean="0"/>
              <a:t>proposizionalista</a:t>
            </a:r>
            <a:r>
              <a:rPr lang="it-IT" sz="2400" dirty="0" smtClean="0"/>
              <a:t>, per essere percepita l’immagine deve essere tradotta in parole</a:t>
            </a:r>
          </a:p>
        </p:txBody>
      </p:sp>
      <p:pic>
        <p:nvPicPr>
          <p:cNvPr id="47110" name="Picture 6" descr="C:\Documents and Settings\Utente 1\Documenti\Immagini\media dolomieu\FOTO SITO DOLOMIEU\dolce cuore.jpg"/>
          <p:cNvPicPr>
            <a:picLocks noGrp="1" noChangeAspect="1" noChangeArrowheads="1"/>
          </p:cNvPicPr>
          <p:nvPr>
            <p:ph type="media" sz="half" idx="2"/>
          </p:nvPr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334000" y="0"/>
            <a:ext cx="3810000" cy="2857500"/>
          </a:xfrm>
          <a:noFill/>
        </p:spPr>
      </p:pic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762000" y="5713413"/>
            <a:ext cx="6527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it-IT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 i pittorialisti le immagini vengono percepite in senso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it-IT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olistico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build="p" autoUpdateAnimBg="0"/>
      <p:bldP spid="4711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843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76BC92-6666-4BBA-BF78-D5136C772382}" type="slidenum">
              <a:rPr lang="it-IT" smtClean="0">
                <a:latin typeface="Times New Roman" charset="0"/>
              </a:rPr>
              <a:pPr/>
              <a:t>16</a:t>
            </a:fld>
            <a:endParaRPr lang="it-IT" smtClean="0">
              <a:latin typeface="Times New Roman" charset="0"/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z="2400" dirty="0" smtClean="0"/>
              <a:t>IL TESTO SCRITTO NON SEGUE PIU’ UNA LINEARITA’ STORICA,</a:t>
            </a:r>
            <a:br>
              <a:rPr lang="it-IT" sz="2400" dirty="0" smtClean="0"/>
            </a:br>
            <a:r>
              <a:rPr lang="it-IT" sz="2400" dirty="0" smtClean="0"/>
              <a:t>SI E’ PASSATI AL TEMPO PUNTIFORME, </a:t>
            </a:r>
            <a:br>
              <a:rPr lang="it-IT" sz="2400" dirty="0" smtClean="0"/>
            </a:br>
            <a:r>
              <a:rPr lang="it-IT" sz="2400" dirty="0" smtClean="0"/>
              <a:t>AL </a:t>
            </a:r>
            <a:r>
              <a:rPr lang="it-IT" sz="2400" dirty="0" smtClean="0">
                <a:hlinkClick r:id="rId3" action="ppaction://hlinkfile"/>
              </a:rPr>
              <a:t>MULTITASKING</a:t>
            </a:r>
            <a:r>
              <a:rPr lang="it-IT" sz="2400" dirty="0" smtClean="0"/>
              <a:t> </a:t>
            </a:r>
            <a:r>
              <a:rPr lang="it-IT" sz="1400" dirty="0" smtClean="0"/>
              <a:t>, </a:t>
            </a:r>
            <a:br>
              <a:rPr lang="it-IT" sz="1400" dirty="0" smtClean="0"/>
            </a:br>
            <a:endParaRPr lang="it-IT" sz="1400" dirty="0" smtClean="0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2057400"/>
            <a:ext cx="38100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Non più date cronologiche susseguenti ma continuo passaggio a-sincrono e          a-spaziale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5334000" y="6542088"/>
            <a:ext cx="37258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it-IT" sz="1400">
                <a:effectLst>
                  <a:outerShdw blurRad="38100" dist="38100" dir="2700000" algn="tl">
                    <a:srgbClr val="000000"/>
                  </a:outerShdw>
                </a:effectLst>
              </a:rPr>
              <a:t>Time (dal film Buongiorno notte) – pink floyd</a:t>
            </a:r>
          </a:p>
        </p:txBody>
      </p:sp>
      <p:pic>
        <p:nvPicPr>
          <p:cNvPr id="10" name="Segnaposto ClipArt 9" descr="print.jpg"/>
          <p:cNvPicPr>
            <a:picLocks noGrp="1" noChangeAspect="1"/>
          </p:cNvPicPr>
          <p:nvPr>
            <p:ph type="clipArt" sz="half" idx="1"/>
          </p:nvPr>
        </p:nvPicPr>
        <p:blipFill>
          <a:blip r:embed="rId4"/>
          <a:stretch>
            <a:fillRect/>
          </a:stretch>
        </p:blipFill>
        <p:spPr>
          <a:xfrm>
            <a:off x="685800" y="2322383"/>
            <a:ext cx="4457704" cy="4015949"/>
          </a:xfrm>
        </p:spPr>
      </p:pic>
      <p:pic>
        <p:nvPicPr>
          <p:cNvPr id="12" name="tim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tim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874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874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8130" grpId="0" autoUpdateAnimBg="0"/>
      <p:bldP spid="48132" grpId="0" build="p" autoUpdateAnimBg="0"/>
      <p:bldP spid="4813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945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91AD27-D11B-4AA6-84FB-2E0BB86B16D8}" type="slidenum">
              <a:rPr lang="it-IT" smtClean="0">
                <a:latin typeface="Times New Roman" charset="0"/>
              </a:rPr>
              <a:pPr/>
              <a:t>17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66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 smtClean="0"/>
              <a:t>Un po’ come la cultura orale,</a:t>
            </a:r>
            <a:br>
              <a:rPr lang="it-IT" dirty="0" smtClean="0"/>
            </a:br>
            <a:r>
              <a:rPr lang="it-IT" dirty="0" smtClean="0"/>
              <a:t>OGGI</a:t>
            </a:r>
          </a:p>
        </p:txBody>
      </p:sp>
      <p:sp>
        <p:nvSpPr>
          <p:cNvPr id="19461" name="Rectangle 3"/>
          <p:cNvSpPr>
            <a:spLocks noGrp="1" noChangeArrowheads="1" noTextEdit="1"/>
          </p:cNvSpPr>
          <p:nvPr>
            <p:ph type="clipArt" sz="half" idx="1"/>
          </p:nvPr>
        </p:nvSpPr>
        <p:spPr>
          <a:xfrm>
            <a:off x="1571625" y="2000250"/>
            <a:ext cx="3810000" cy="4114800"/>
          </a:xfrm>
        </p:spPr>
      </p:sp>
      <p:sp>
        <p:nvSpPr>
          <p:cNvPr id="5018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smtClean="0"/>
          </a:p>
        </p:txBody>
      </p:sp>
      <p:pic>
        <p:nvPicPr>
          <p:cNvPr id="50181" name="Picture 5" descr="C:\Documents and Settings\Utente 1\Documenti\Immagini\Animazione\Decorazioni\Disegni\Oggetti\1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7938" y="3028950"/>
            <a:ext cx="15081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048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805E4DB-6982-491C-9455-E2C79A790FAD}" type="slidenum">
              <a:rPr lang="it-IT" smtClean="0">
                <a:latin typeface="Times New Roman" charset="0"/>
              </a:rPr>
              <a:pPr/>
              <a:t>18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sz="3200" smtClean="0">
                <a:solidFill>
                  <a:srgbClr val="66FF33"/>
                </a:solidFill>
              </a:rPr>
              <a:t/>
            </a:r>
            <a:br>
              <a:rPr lang="it-IT" sz="3200" smtClean="0">
                <a:solidFill>
                  <a:srgbClr val="66FF33"/>
                </a:solidFill>
              </a:rPr>
            </a:br>
            <a:r>
              <a:rPr lang="it-IT" sz="3200" smtClean="0">
                <a:solidFill>
                  <a:srgbClr val="66FF33"/>
                </a:solidFill>
              </a:rPr>
              <a:t/>
            </a:r>
            <a:br>
              <a:rPr lang="it-IT" sz="3200" smtClean="0">
                <a:solidFill>
                  <a:srgbClr val="66FF33"/>
                </a:solidFill>
              </a:rPr>
            </a:br>
            <a:r>
              <a:rPr lang="it-IT" sz="3200" smtClean="0">
                <a:solidFill>
                  <a:srgbClr val="66FF33"/>
                </a:solidFill>
              </a:rPr>
              <a:t/>
            </a:r>
            <a:br>
              <a:rPr lang="it-IT" sz="3200" smtClean="0">
                <a:solidFill>
                  <a:srgbClr val="66FF33"/>
                </a:solidFill>
              </a:rPr>
            </a:br>
            <a:r>
              <a:rPr lang="it-IT" sz="6600" smtClean="0">
                <a:solidFill>
                  <a:srgbClr val="66FF33"/>
                </a:solidFill>
                <a:hlinkClick r:id="rId3" action="ppaction://hlinkfile"/>
              </a:rPr>
              <a:t>L’IPERTESTO</a:t>
            </a:r>
            <a:endParaRPr lang="it-IT" sz="6600" smtClean="0">
              <a:solidFill>
                <a:srgbClr val="66FF33"/>
              </a:solidFill>
            </a:endParaRP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6248400" y="0"/>
            <a:ext cx="2524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it-IT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NASCE COSI’</a:t>
            </a:r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1600200" y="5394325"/>
            <a:ext cx="45053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750"/>
              </a:spcBef>
              <a:buSzPct val="65000"/>
              <a:buFont typeface="Wingdings" pitchFamily="2" charset="2"/>
              <a:buNone/>
              <a:defRPr/>
            </a:pPr>
            <a:r>
              <a:rPr lang="it-IT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UNA SORTA </a:t>
            </a:r>
            <a:r>
              <a:rPr lang="it-IT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</a:t>
            </a:r>
            <a:r>
              <a:rPr lang="it-IT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pres?slideindex=11&amp;slidetitle=MISE EN ABÎME"/>
              </a:rPr>
              <a:t>MISE EN ABÎME</a:t>
            </a:r>
            <a:r>
              <a:rPr lang="it-IT" sz="1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  <a:hlinkClick r:id="rId4" action="ppaction://hlinkpres?slideindex=11&amp;slidetitle=MISE EN ABÎME"/>
              </a:rPr>
              <a:t> </a:t>
            </a:r>
            <a:r>
              <a:rPr lang="it-IT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it-IT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it-IT" sz="6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 rev="1"/>
      <p:bldP spid="51207" grpId="0" autoUpdateAnimBg="0"/>
      <p:bldP spid="5121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piè di pagina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1507" name="Segnaposto numero diapositiva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87DD52-6819-4DC2-8A6D-BEC4A8A1B69F}" type="slidenum">
              <a:rPr lang="it-IT" smtClean="0">
                <a:latin typeface="Times New Roman" charset="0"/>
              </a:rPr>
              <a:pPr/>
              <a:t>19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dirty="0" smtClean="0"/>
              <a:t>La rete è un immenso link, collegamento ipertestuale</a:t>
            </a:r>
            <a:br>
              <a:rPr lang="it-IT" dirty="0" smtClean="0"/>
            </a:b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409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3743818-374E-41ED-989D-FCFB48A92D51}" type="slidenum">
              <a:rPr lang="it-IT" smtClean="0">
                <a:latin typeface="Times New Roman" charset="0"/>
              </a:rPr>
              <a:pPr/>
              <a:t>2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z="2000" dirty="0" smtClean="0"/>
              <a:t>La tecnologia non è la conoscenza </a:t>
            </a:r>
            <a:r>
              <a:rPr lang="it-IT" sz="2400" dirty="0" smtClean="0"/>
              <a:t>profonda</a:t>
            </a:r>
            <a:r>
              <a:rPr lang="it-IT" sz="2000" dirty="0" smtClean="0"/>
              <a:t> della natura,</a:t>
            </a:r>
            <a:br>
              <a:rPr lang="it-IT" sz="2000" dirty="0" smtClean="0"/>
            </a:br>
            <a:r>
              <a:rPr lang="it-IT" sz="2000" dirty="0" smtClean="0"/>
              <a:t>ma la relazione tra la natura e l’uomo.</a:t>
            </a:r>
            <a:br>
              <a:rPr lang="it-IT" sz="2000" dirty="0" smtClean="0"/>
            </a:br>
            <a:r>
              <a:rPr lang="it-IT" sz="2000" dirty="0" smtClean="0"/>
              <a:t>				W. </a:t>
            </a:r>
            <a:r>
              <a:rPr lang="it-IT" sz="2000" dirty="0" smtClean="0">
                <a:hlinkClick r:id="rId3" action="ppaction://hlinkpres?slideindex=1&amp;slidetitle="/>
              </a:rPr>
              <a:t>Benjamin</a:t>
            </a:r>
            <a:endParaRPr lang="it-IT" sz="2000" dirty="0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1000" smtClean="0">
              <a:solidFill>
                <a:srgbClr val="FFFF00"/>
              </a:solidFill>
              <a:hlinkClick r:id="rId4" action="ppaction://hlinkpres?slideindex=4&amp;slidetitle=costruttivismo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smtClean="0"/>
          </a:p>
        </p:txBody>
      </p:sp>
      <p:pic>
        <p:nvPicPr>
          <p:cNvPr id="31749" name="10IWIS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62000" y="640080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C:\Documents and Settings\Utente 1\Documenti\Immagini\Animazione\Decorazioni\Disegni\Persone\125.GIF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133600" y="1981200"/>
            <a:ext cx="1811338" cy="2895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9"/>
                </p:tgtEl>
              </p:cMediaNode>
            </p:audio>
          </p:childTnLst>
        </p:cTn>
      </p:par>
    </p:tnLst>
    <p:bldLst>
      <p:bldP spid="31746" grpId="0" autoUpdateAnimBg="0"/>
      <p:bldP spid="31748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253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469C89D-FDFA-4FD8-9E27-AEA00C139F7E}" type="slidenum">
              <a:rPr lang="it-IT" smtClean="0">
                <a:latin typeface="Times New Roman" charset="0"/>
              </a:rPr>
              <a:pPr/>
              <a:t>20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z="2800" dirty="0" smtClean="0"/>
              <a:t>UN MECCANISMO LOGICO E INTUIBILE A </a:t>
            </a:r>
            <a:r>
              <a:rPr lang="it-IT" sz="2800" dirty="0" smtClean="0">
                <a:hlinkClick r:id="rId3" action="ppaction://hlinkfile"/>
              </a:rPr>
              <a:t>INTERFACCIA GRAFICA .</a:t>
            </a:r>
            <a:br>
              <a:rPr lang="it-IT" sz="2800" dirty="0" smtClean="0">
                <a:hlinkClick r:id="rId3" action="ppaction://hlinkfile"/>
              </a:rPr>
            </a:br>
            <a:r>
              <a:rPr lang="it-IT" sz="2800" dirty="0" smtClean="0">
                <a:hlinkClick r:id="rId3" action="ppaction://hlinkfile"/>
              </a:rPr>
              <a:t/>
            </a:r>
            <a:br>
              <a:rPr lang="it-IT" sz="2800" dirty="0" smtClean="0">
                <a:hlinkClick r:id="rId3" action="ppaction://hlinkfile"/>
              </a:rPr>
            </a:br>
            <a:r>
              <a:rPr lang="it-IT" sz="2800" dirty="0" smtClean="0"/>
              <a:t>					TRAMITE I </a:t>
            </a:r>
            <a:r>
              <a:rPr lang="it-IT" sz="2800" dirty="0" smtClean="0">
                <a:hlinkClick r:id="rId3" action="ppaction://hlinkfile"/>
              </a:rPr>
              <a:t>LINK</a:t>
            </a:r>
            <a:endParaRPr lang="it-IT" sz="2800" dirty="0" smtClean="0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SI PUO’ PASSARE DA UN FILE ALL’ALTRO, COSI’ DA PROVOCARE UN EFFETTO VOLUTO,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PURCHE’ ATTINENTE AGLI </a:t>
            </a:r>
            <a:r>
              <a:rPr lang="it-IT" sz="2800" dirty="0" smtClean="0">
                <a:hlinkClick r:id="rId4" action="ppaction://hlinkpres?slideindex=16&amp;slidetitle=ARCHETIPO"/>
              </a:rPr>
              <a:t>ARCHETIPI</a:t>
            </a:r>
            <a:r>
              <a:rPr lang="it-IT" sz="2800" dirty="0" smtClean="0"/>
              <a:t> CULTURALI</a:t>
            </a:r>
          </a:p>
        </p:txBody>
      </p:sp>
      <p:pic>
        <p:nvPicPr>
          <p:cNvPr id="52231" name="Picture 7" descr="C:\Documents and Settings\Utente 1\Documenti\Immagini\Animazione\Decorazioni\Disegni\Simboli\051.GIF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304800" y="2971800"/>
            <a:ext cx="2514600" cy="2289175"/>
          </a:xfrm>
          <a:noFill/>
        </p:spPr>
      </p:pic>
      <p:pic>
        <p:nvPicPr>
          <p:cNvPr id="52232" name="jubilent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2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32"/>
                </p:tgtEl>
              </p:cMediaNode>
            </p:audio>
          </p:childTnLst>
        </p:cTn>
      </p:par>
    </p:tnLst>
    <p:bldLst>
      <p:bldP spid="52226" grpId="0" autoUpdateAnimBg="0"/>
      <p:bldP spid="52228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355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22FC20-A207-47D3-A3B9-F2BDEFF4C4E6}" type="slidenum">
              <a:rPr lang="it-IT" smtClean="0">
                <a:latin typeface="Times New Roman" charset="0"/>
              </a:rPr>
              <a:pPr/>
              <a:t>21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OGGI SI E’ AGGIUNTO </a:t>
            </a:r>
            <a:r>
              <a:rPr lang="it-IT" smtClean="0">
                <a:hlinkClick r:id="rId2" action="ppaction://hlinkfile"/>
              </a:rPr>
              <a:t>L’IPERMEDIA</a:t>
            </a:r>
            <a:endParaRPr lang="it-IT" smtClean="0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CHE E’ STATO CREATO IMITANDO IL PENSIERO LOGICO UMANO (mappe mentali e concettuali) E NON UNA LINEARITA’ IMPOSTA. </a:t>
            </a:r>
          </a:p>
        </p:txBody>
      </p:sp>
      <p:pic>
        <p:nvPicPr>
          <p:cNvPr id="53254" name="Picture 6" descr="C:\Documents and Settings\Utente 1\Documenti\Immagini\Animazione\Decorazioni\Fotografie\Gente\033.GIF">
            <a:hlinkClick r:id="rId3" tooltip="QUESTO E' UN LINK IPERMEDIATICO"/>
          </p:cNvPr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85800" y="3578225"/>
            <a:ext cx="2590800" cy="1736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utoUpdateAnimBg="0"/>
      <p:bldP spid="53252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457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5278C8-E62E-4052-8E91-39364567E1B1}" type="slidenum">
              <a:rPr lang="it-IT" smtClean="0">
                <a:latin typeface="Times New Roman" charset="0"/>
              </a:rPr>
              <a:pPr/>
              <a:t>22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7148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 smtClean="0"/>
              <a:t>il suono è basilare: </a:t>
            </a:r>
            <a:endParaRPr lang="it-IT" dirty="0" smtClean="0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it-IT" sz="2400" dirty="0" smtClean="0"/>
              <a:t>La multimedialità oggi è talmente avanti nell’efficacia sonora e così persuasiva da abbattere qualsiasi forma critica umana (vedi uso e abuso dei media, </a:t>
            </a:r>
            <a:r>
              <a:rPr lang="it-IT" sz="2400" dirty="0" smtClean="0">
                <a:hlinkClick r:id="rId3" action="ppaction://hlinkpres?slideindex=9&amp;slidetitle=Messaggi subliminali"/>
              </a:rPr>
              <a:t>messaggi subliminali </a:t>
            </a:r>
            <a:r>
              <a:rPr lang="it-IT" sz="2400" dirty="0" smtClean="0"/>
              <a:t>ma anche </a:t>
            </a:r>
            <a:r>
              <a:rPr lang="it-IT" sz="2400" dirty="0" smtClean="0">
                <a:hlinkClick r:id="rId3" action="ppaction://hlinkpres?slideindex=15&amp;slidetitle=musicoterapia"/>
              </a:rPr>
              <a:t>musicoterapia</a:t>
            </a:r>
            <a:r>
              <a:rPr lang="it-IT" sz="2400" dirty="0" smtClean="0"/>
              <a:t>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it-IT" sz="2400" dirty="0" smtClean="0"/>
          </a:p>
        </p:txBody>
      </p:sp>
      <p:pic>
        <p:nvPicPr>
          <p:cNvPr id="54282" name="Picture 10" descr="C:\Documents and Settings\Utente 1\Documenti\Immagini\Animazione\Decorazioni\Disegni\Foto-disegni\009.GIF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858000" y="0"/>
            <a:ext cx="2286000" cy="1050925"/>
          </a:xfrm>
          <a:noFill/>
        </p:spPr>
      </p:pic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3810000"/>
            <a:ext cx="48053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Pensiamo all’insegnamento delle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lingue straniere col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hlinkClick r:id="rId5"/>
              </a:rPr>
              <a:t>PC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(first </a:t>
            </a:r>
            <a:r>
              <a:rPr lang="it-IT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class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</a:p>
        </p:txBody>
      </p:sp>
      <p:pic>
        <p:nvPicPr>
          <p:cNvPr id="9" name="yog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27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4274" grpId="0" autoUpdateAnimBg="0"/>
      <p:bldP spid="54276" grpId="0" build="p" autoUpdateAnimBg="0"/>
      <p:bldP spid="5428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560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66A6910-2AE2-4A5E-9795-EEBC321CFF74}" type="slidenum">
              <a:rPr lang="it-IT" smtClean="0">
                <a:latin typeface="Times New Roman" charset="0"/>
              </a:rPr>
              <a:pPr/>
              <a:t>23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Per non parlare degli odori…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it-IT" sz="2400" smtClean="0"/>
              <a:t>Esiste per lo più il naso elettronico che codifica, con una </a:t>
            </a:r>
            <a:r>
              <a:rPr lang="it-IT" sz="2400" smtClean="0">
                <a:hlinkClick r:id="rId2" action="ppaction://hlinkfile"/>
              </a:rPr>
              <a:t>periferica</a:t>
            </a:r>
            <a:r>
              <a:rPr lang="it-IT" sz="2400" smtClean="0"/>
              <a:t> apposita, impulsi via rete trasformandoli in sostanze chimiche odorose artificiali (si pensi alla vendita del vino o dei profumi in internet, da casa)</a:t>
            </a:r>
          </a:p>
        </p:txBody>
      </p:sp>
      <p:pic>
        <p:nvPicPr>
          <p:cNvPr id="55302" name="Picture 6" descr="C:\Documents and Settings\Utente 1\Documenti\Immagini\Animazione\Decorazioni\Disegni\Foto-disegni\003.GIF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57775" y="4114800"/>
            <a:ext cx="1439863" cy="1981200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  <p:bldP spid="5529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6627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A3C765-ADA4-4278-BE42-C427CD1309EB}" type="slidenum">
              <a:rPr lang="it-IT" smtClean="0">
                <a:latin typeface="Times New Roman" charset="0"/>
              </a:rPr>
              <a:pPr/>
              <a:t>24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it-IT" smtClean="0"/>
              <a:t>SI APPRENDE </a:t>
            </a:r>
            <a:br>
              <a:rPr lang="it-IT" smtClean="0"/>
            </a:br>
            <a:r>
              <a:rPr lang="it-IT" smtClean="0"/>
              <a:t>INTER-AGENDO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smtClean="0"/>
          </a:p>
        </p:txBody>
      </p:sp>
      <p:pic>
        <p:nvPicPr>
          <p:cNvPr id="56328" name="Picture 8" descr="C:\Documents and Settings\Utente 1\Documenti\Immagini\depliant\finito\FOTO\media sommelier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419600" y="1958975"/>
            <a:ext cx="4343400" cy="3001963"/>
          </a:xfr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765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A3EA28E-2653-44E8-AF69-4678795003C5}" type="slidenum">
              <a:rPr lang="it-IT" smtClean="0">
                <a:latin typeface="Times New Roman" charset="0"/>
              </a:rPr>
              <a:pPr/>
              <a:t>25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  <p:sp>
        <p:nvSpPr>
          <p:cNvPr id="27653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sp>
        <p:nvSpPr>
          <p:cNvPr id="6042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49530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dirty="0" smtClean="0"/>
              <a:t>La classe diventa </a:t>
            </a:r>
            <a:br>
              <a:rPr lang="it-IT" dirty="0" smtClean="0"/>
            </a:br>
            <a:r>
              <a:rPr lang="it-IT" dirty="0" smtClean="0"/>
              <a:t>comunità di apprendimento: da solo un allievo non riuscirebbe a risolvere qualsiasi problema. </a:t>
            </a:r>
            <a:br>
              <a:rPr lang="it-IT" dirty="0" smtClean="0"/>
            </a:br>
            <a:r>
              <a:rPr lang="it-IT" dirty="0" smtClean="0"/>
              <a:t>Questo è lo  </a:t>
            </a:r>
            <a:r>
              <a:rPr lang="it-IT" dirty="0" err="1" smtClean="0">
                <a:hlinkClick r:id="rId3" action="ppaction://hlinkpres?slideindex=7&amp;slidetitle=Scaffolding"/>
              </a:rPr>
              <a:t>scaffolding</a:t>
            </a:r>
            <a:r>
              <a:rPr lang="it-IT" dirty="0" smtClean="0"/>
              <a:t>.</a:t>
            </a:r>
            <a:br>
              <a:rPr lang="it-IT" dirty="0" smtClean="0"/>
            </a:br>
            <a:r>
              <a:rPr lang="it-IT" dirty="0" smtClean="0"/>
              <a:t>				</a:t>
            </a:r>
            <a:br>
              <a:rPr lang="it-IT" dirty="0" smtClean="0"/>
            </a:br>
            <a:r>
              <a:rPr lang="it-IT" dirty="0" smtClean="0"/>
              <a:t>                     </a:t>
            </a:r>
            <a:r>
              <a:rPr lang="it-IT" dirty="0" err="1" smtClean="0">
                <a:hlinkClick r:id="rId3" action="ppaction://hlinkpres?slideindex=12&amp;slidetitle=VYGOTSKY"/>
              </a:rPr>
              <a:t>Vygotsky</a:t>
            </a:r>
            <a:r>
              <a:rPr lang="it-IT" dirty="0" smtClean="0"/>
              <a:t>,</a:t>
            </a:r>
            <a:br>
              <a:rPr lang="it-IT" dirty="0" smtClean="0"/>
            </a:br>
            <a:r>
              <a:rPr lang="it-IT" dirty="0" smtClean="0"/>
              <a:t> </a:t>
            </a:r>
            <a:r>
              <a:rPr lang="it-IT" sz="2800" dirty="0" smtClean="0"/>
              <a:t>scuola </a:t>
            </a:r>
            <a:r>
              <a:rPr lang="it-IT" sz="2800" dirty="0" smtClean="0">
                <a:hlinkClick r:id="rId3" action="ppaction://hlinkpres?slideindex=6&amp;slidetitle=costruttivismo"/>
              </a:rPr>
              <a:t>costruttivista</a:t>
            </a:r>
            <a:endParaRPr lang="it-IT" sz="2800" dirty="0" smtClean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867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359909-59AB-46A3-997C-E89F3BE513E1}" type="slidenum">
              <a:rPr lang="it-IT" smtClean="0">
                <a:latin typeface="Times New Roman" charset="0"/>
              </a:rPr>
              <a:pPr/>
              <a:t>26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5908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dirty="0" smtClean="0"/>
              <a:t>Il fine resta comunque </a:t>
            </a:r>
            <a:br>
              <a:rPr lang="it-IT" dirty="0" smtClean="0"/>
            </a:br>
            <a:r>
              <a:rPr lang="it-IT" dirty="0" smtClean="0"/>
              <a:t>la </a:t>
            </a:r>
            <a:r>
              <a:rPr lang="it-IT" dirty="0" smtClean="0">
                <a:hlinkClick r:id="rId3" action="ppaction://hlinkpres?slideindex=13&amp;slidetitle=conoscenza"/>
              </a:rPr>
              <a:t>CONOSCENZA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it-IT" sz="1600" dirty="0" smtClean="0"/>
              <a:t>l’ipertesto per giungervi</a:t>
            </a:r>
            <a:br>
              <a:rPr lang="it-IT" sz="1600" dirty="0" smtClean="0"/>
            </a:br>
            <a:r>
              <a:rPr lang="it-IT" sz="1600" dirty="0" smtClean="0"/>
              <a:t>è uno strumento</a:t>
            </a:r>
          </a:p>
        </p:txBody>
      </p:sp>
      <p:sp>
        <p:nvSpPr>
          <p:cNvPr id="28678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61445" name="Picture 5" descr="C:\Documents and Settings\Utente 1\Documenti\Immagini\Animazione\Decorazioni\Disegni\Oggetti\08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4114800"/>
            <a:ext cx="12573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2969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21E9DC-4FAB-4CF5-90D2-5F23AD6105B2}" type="slidenum">
              <a:rPr lang="it-IT" smtClean="0">
                <a:latin typeface="Times New Roman" charset="0"/>
              </a:rPr>
              <a:pPr/>
              <a:t>27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sz="1600" dirty="0" smtClean="0"/>
              <a:t>È in gioco con la </a:t>
            </a:r>
            <a:r>
              <a:rPr lang="it-IT" sz="1600" dirty="0" err="1" smtClean="0"/>
              <a:t>multimedialità…una</a:t>
            </a:r>
            <a:r>
              <a:rPr lang="it-IT" sz="1600" dirty="0" smtClean="0"/>
              <a:t> diversa concezione del sapere e quindi dell’apprendimento: </a:t>
            </a:r>
            <a:r>
              <a:rPr lang="it-IT" sz="1600" dirty="0" err="1" smtClean="0"/>
              <a:t>reticolarietà</a:t>
            </a:r>
            <a:r>
              <a:rPr lang="it-IT" sz="1600" dirty="0" smtClean="0"/>
              <a:t>, </a:t>
            </a:r>
            <a:r>
              <a:rPr lang="it-IT" sz="1600" dirty="0" err="1" smtClean="0"/>
              <a:t>connessionismo</a:t>
            </a:r>
            <a:r>
              <a:rPr lang="it-IT" sz="1600" dirty="0" smtClean="0"/>
              <a:t>, fluidità non sono le nuove parole d’ordine della didattica, ma gli elementi aggreganti della vita intellettuale e materiale della tarda modernità.</a:t>
            </a:r>
            <a:br>
              <a:rPr lang="it-IT" sz="1600" dirty="0" smtClean="0"/>
            </a:br>
            <a:r>
              <a:rPr lang="it-IT" sz="1600" dirty="0" smtClean="0"/>
              <a:t>				R. </a:t>
            </a:r>
            <a:r>
              <a:rPr lang="it-IT" sz="1600" dirty="0" err="1" smtClean="0"/>
              <a:t>Maragliano</a:t>
            </a:r>
            <a:endParaRPr lang="it-IT" sz="1600" dirty="0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800" smtClean="0"/>
              <a:t>Due le scuole di pensiero: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800" smtClean="0"/>
              <a:t>La comportamentale o behaviourista che vede la conoscenza come un insieme di comportamenti da trasferire allo studente tramite stimolo e risposta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it-IT" sz="2800" smtClean="0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4572000" y="4495800"/>
            <a:ext cx="44465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 quella 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pres?slideindex=5&amp;slidetitle=cognitivismo"/>
              </a:rPr>
              <a:t>cognitivista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più vicina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alla </a:t>
            </a:r>
            <a:r>
              <a:rPr lang="it-IT" sz="2400" dirty="0" err="1">
                <a:effectLst>
                  <a:outerShdw blurRad="38100" dist="38100" dir="2700000" algn="tl">
                    <a:srgbClr val="000000"/>
                  </a:outerShdw>
                </a:effectLst>
                <a:hlinkClick r:id="rId5"/>
              </a:rPr>
              <a:t>I.A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64518" name="12DASC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5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18"/>
                </p:tgtEl>
              </p:cMediaNode>
            </p:audio>
          </p:childTnLst>
        </p:cTn>
      </p:par>
    </p:tnLst>
    <p:bldLst>
      <p:bldP spid="64514" grpId="0" autoUpdateAnimBg="0"/>
      <p:bldP spid="64515" grpId="0" build="p" autoUpdateAnimBg="0"/>
      <p:bldP spid="6451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072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BFA22D-17A2-4548-9FBC-EE06F6A94FE0}" type="slidenum">
              <a:rPr lang="it-IT" smtClean="0">
                <a:latin typeface="Times New Roman" charset="0"/>
              </a:rPr>
              <a:pPr/>
              <a:t>28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z="2800" dirty="0" smtClean="0"/>
              <a:t>Nascono le </a:t>
            </a:r>
            <a:r>
              <a:rPr lang="it-IT" sz="2800" dirty="0" err="1" smtClean="0">
                <a:hlinkClick r:id="rId4" action="ppaction://hlinkfile"/>
              </a:rPr>
              <a:t>I.L.E</a:t>
            </a:r>
            <a:r>
              <a:rPr lang="it-IT" sz="2800" dirty="0" err="1" smtClean="0"/>
              <a:t>.</a:t>
            </a:r>
            <a:r>
              <a:rPr lang="it-IT" sz="2800" dirty="0" smtClean="0"/>
              <a:t>, strumenti intelligenti in cui lo studente “viaggia” in un ambiente virtuale per costruirsi le conoscenze su misura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2" eaLnBrk="1" hangingPunct="1">
              <a:lnSpc>
                <a:spcPct val="90000"/>
              </a:lnSpc>
              <a:spcBef>
                <a:spcPts val="750"/>
              </a:spcBef>
              <a:buFont typeface="Wingdings" pitchFamily="2" charset="2"/>
              <a:buNone/>
              <a:defRPr/>
            </a:pPr>
            <a:endParaRPr lang="it-IT" sz="1600" b="1" dirty="0" smtClean="0">
              <a:effectLst/>
              <a:latin typeface="Arial" charset="0"/>
            </a:endParaRPr>
          </a:p>
          <a:p>
            <a:pPr lvl="2" eaLnBrk="1" hangingPunct="1">
              <a:lnSpc>
                <a:spcPct val="90000"/>
              </a:lnSpc>
              <a:spcBef>
                <a:spcPts val="750"/>
              </a:spcBef>
              <a:buFont typeface="Wingdings" pitchFamily="2" charset="2"/>
              <a:buNone/>
              <a:defRPr/>
            </a:pPr>
            <a:endParaRPr lang="it-IT" sz="1600" b="1" dirty="0" smtClean="0">
              <a:effectLst/>
              <a:latin typeface="Arial" charset="0"/>
            </a:endParaRPr>
          </a:p>
          <a:p>
            <a:pPr lvl="2" ea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None/>
              <a:defRPr/>
            </a:pPr>
            <a:r>
              <a:rPr lang="it-IT" sz="1600" dirty="0" smtClean="0">
                <a:effectLst/>
                <a:latin typeface="Arial" charset="0"/>
              </a:rPr>
              <a:t>I sistemi di realtà virtuale immergono l'utente in un mondo simulato di sensazioni artificiali, percepibili attraverso specifiche interfacce. L'immagine sul video è quella che giunge all'utente all'interno del suo casco virtuale. </a:t>
            </a:r>
            <a:endParaRPr lang="it-IT" sz="1600" dirty="0" smtClean="0">
              <a:effectLst/>
            </a:endParaRPr>
          </a:p>
          <a:p>
            <a:pPr lvl="2" eaLnBrk="1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defRPr/>
            </a:pPr>
            <a:endParaRPr lang="it-IT" sz="1600" dirty="0" smtClean="0">
              <a:effectLst/>
            </a:endParaRPr>
          </a:p>
          <a:p>
            <a:pPr lvl="2" algn="ctr" eaLnBrk="1" hangingPunct="1">
              <a:lnSpc>
                <a:spcPct val="90000"/>
              </a:lnSpc>
              <a:spcBef>
                <a:spcPct val="0"/>
              </a:spcBef>
              <a:spcAft>
                <a:spcPts val="250"/>
              </a:spcAft>
              <a:buFont typeface="Wingdings" pitchFamily="2" charset="2"/>
              <a:buNone/>
              <a:defRPr/>
            </a:pPr>
            <a:endParaRPr lang="it-IT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000" dirty="0" smtClean="0">
                <a:effectLst/>
              </a:rPr>
              <a:t>The </a:t>
            </a:r>
            <a:r>
              <a:rPr lang="it-IT" sz="2000" dirty="0" err="1" smtClean="0">
                <a:effectLst/>
              </a:rPr>
              <a:t>voyager</a:t>
            </a:r>
            <a:r>
              <a:rPr lang="it-IT" sz="2000" dirty="0" smtClean="0">
                <a:effectLst/>
              </a:rPr>
              <a:t> – </a:t>
            </a:r>
            <a:r>
              <a:rPr lang="it-IT" sz="2000" dirty="0" err="1" smtClean="0">
                <a:effectLst/>
              </a:rPr>
              <a:t>M.Oldfield</a:t>
            </a:r>
            <a:endParaRPr lang="it-IT" sz="2000" dirty="0" smtClean="0">
              <a:effectLst/>
            </a:endParaRPr>
          </a:p>
        </p:txBody>
      </p:sp>
      <p:pic>
        <p:nvPicPr>
          <p:cNvPr id="65541" name="VOYAGE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Segnaposto ClipArt 8" descr="casco.jpg"/>
          <p:cNvPicPr>
            <a:picLocks noGrp="1" noChangeAspect="1"/>
          </p:cNvPicPr>
          <p:nvPr>
            <p:ph type="clipArt" sz="half" idx="2"/>
          </p:nvPr>
        </p:nvPicPr>
        <p:blipFill>
          <a:blip r:embed="rId6"/>
          <a:stretch>
            <a:fillRect/>
          </a:stretch>
        </p:blipFill>
        <p:spPr>
          <a:xfrm>
            <a:off x="4742447" y="2084070"/>
            <a:ext cx="3621505" cy="3909060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5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41"/>
                </p:tgtEl>
              </p:cMediaNode>
            </p:audio>
          </p:childTnLst>
        </p:cTn>
      </p:par>
    </p:tnLst>
    <p:bldLst>
      <p:bldP spid="65538" grpId="0" autoUpdateAnimBg="0"/>
      <p:bldP spid="65539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1747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90DCB04-D110-4763-AA91-17858299C174}" type="slidenum">
              <a:rPr lang="it-IT" smtClean="0">
                <a:latin typeface="Times New Roman" charset="0"/>
              </a:rPr>
              <a:pPr/>
              <a:t>29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8768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 smtClean="0"/>
              <a:t>L’insegnante così da regista dell’apprendimento </a:t>
            </a:r>
            <a:br>
              <a:rPr lang="it-IT" dirty="0" smtClean="0"/>
            </a:br>
            <a:r>
              <a:rPr lang="it-IT" dirty="0" smtClean="0"/>
              <a:t>diviene attore e facilitatore.</a:t>
            </a:r>
            <a:br>
              <a:rPr lang="it-IT" dirty="0" smtClean="0"/>
            </a:br>
            <a:r>
              <a:rPr lang="it-IT" smtClean="0"/>
              <a:t>Prestando </a:t>
            </a:r>
            <a:r>
              <a:rPr lang="it-IT" smtClean="0"/>
              <a:t>attenzione </a:t>
            </a:r>
            <a:r>
              <a:rPr lang="it-IT" dirty="0" smtClean="0"/>
              <a:t>ai viaggi in </a:t>
            </a:r>
            <a:r>
              <a:rPr lang="it-IT" dirty="0" err="1" smtClean="0"/>
              <a:t>rete…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2209800"/>
            <a:ext cx="38100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Si mette in gioco.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800" dirty="0" smtClean="0"/>
          </a:p>
        </p:txBody>
      </p:sp>
      <p:sp>
        <p:nvSpPr>
          <p:cNvPr id="31750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pic>
        <p:nvPicPr>
          <p:cNvPr id="66565" name="Picture 5" descr="C:\Documents and Settings\Utente 1\Documenti\Immagini\Animazione\Decorazioni\Disegni\Persone\02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3200400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4235778" y="5441950"/>
            <a:ext cx="4365298" cy="142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1" algn="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Usare per imparare, </a:t>
            </a:r>
          </a:p>
          <a:p>
            <a:pPr lvl="1" algn="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 imparare per usare</a:t>
            </a:r>
          </a:p>
          <a:p>
            <a:pPr lvl="1" algn="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J. </a:t>
            </a:r>
            <a:r>
              <a:rPr lang="it-IT" dirty="0" err="1"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pres?slideindex=4&amp;slidetitle=Piaget"/>
              </a:rPr>
              <a:t>Piaget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  <p:bldP spid="66563" grpId="0" build="p" autoUpdateAnimBg="0"/>
      <p:bldP spid="6656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512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996CA3-800F-4F7E-9B14-F8700F6A9C02}" type="slidenum">
              <a:rPr lang="it-IT" smtClean="0">
                <a:latin typeface="Times New Roman" charset="0"/>
              </a:rPr>
              <a:pPr/>
              <a:t>3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it-IT" sz="3600" smtClean="0"/>
              <a:t>COMPUTER COME MEZZO DI ESPLORAZIONE DEL MONDO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743200"/>
            <a:ext cx="3810000" cy="3352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ACCESSO A INFINITE INFORMAZIONI IN MODO </a:t>
            </a:r>
            <a:r>
              <a:rPr lang="it-IT" sz="2800" dirty="0" smtClean="0">
                <a:hlinkClick r:id="rId3" action="ppaction://hlinkfile"/>
              </a:rPr>
              <a:t>INTERATTIVO</a:t>
            </a:r>
            <a:r>
              <a:rPr lang="it-IT" sz="2800" dirty="0" smtClean="0"/>
              <a:t> E PERSONALIZZATO</a:t>
            </a:r>
          </a:p>
        </p:txBody>
      </p:sp>
      <p:pic>
        <p:nvPicPr>
          <p:cNvPr id="32773" name="UtentePC.mpg">
            <a:hlinkClick r:id="" action="ppaction://media"/>
          </p:cNvPr>
          <p:cNvPicPr>
            <a:picLocks noGrp="1" noChangeAspect="1" noChangeArrowheads="1"/>
          </p:cNvPicPr>
          <p:nvPr>
            <p:ph type="media" sz="half" idx="2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5334000" y="3048000"/>
            <a:ext cx="3048000" cy="20780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5992" fill="hold"/>
                                        <p:tgtEl>
                                          <p:spTgt spid="327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2773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327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3"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1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277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2B26C8-8706-4D0B-918D-0D51CFAB571B}" type="slidenum">
              <a:rPr lang="it-IT" smtClean="0">
                <a:latin typeface="Times New Roman" charset="0"/>
              </a:rPr>
              <a:pPr/>
              <a:t>30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it-IT" sz="2800" smtClean="0"/>
              <a:t>Un’intelligenza è la capacità di risolvere problemi, o di creare prodotti, che sono apprezzati all’interno di uno o più contesti.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it-IT" sz="2800" smtClean="0"/>
              <a:t>H. Gardner</a:t>
            </a:r>
          </a:p>
        </p:txBody>
      </p:sp>
      <p:sp>
        <p:nvSpPr>
          <p:cNvPr id="32774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379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643251-B4FD-4FD6-8D4B-59451629307D}" type="slidenum">
              <a:rPr lang="it-IT" smtClean="0">
                <a:latin typeface="Times New Roman" charset="0"/>
              </a:rPr>
              <a:pPr/>
              <a:t>31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smtClean="0"/>
              <a:t>Risulta inoltre più facile il </a:t>
            </a:r>
            <a:br>
              <a:rPr lang="it-IT" smtClean="0"/>
            </a:br>
            <a:r>
              <a:rPr lang="it-IT" smtClean="0"/>
              <a:t>collegamento tra le discipline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  <p:sp>
        <p:nvSpPr>
          <p:cNvPr id="33798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481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4DEB31-E94B-4ACD-866F-A963C7B7DA25}" type="slidenum">
              <a:rPr lang="it-IT" smtClean="0">
                <a:latin typeface="Times New Roman" charset="0"/>
              </a:rPr>
              <a:pPr/>
              <a:t>32</a:t>
            </a:fld>
            <a:endParaRPr lang="it-IT" smtClean="0">
              <a:latin typeface="Times New Roman" charset="0"/>
            </a:endParaRP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 smtClean="0">
                <a:hlinkClick r:id="rId2" action="ppaction://hlinkfile"/>
              </a:rPr>
              <a:t>L’e-book </a:t>
            </a:r>
            <a:r>
              <a:rPr lang="it-IT" sz="2400" dirty="0" smtClean="0"/>
              <a:t>(</a:t>
            </a:r>
            <a:r>
              <a:rPr lang="it-IT" sz="2000" dirty="0" err="1" smtClean="0">
                <a:hlinkClick r:id="rId3"/>
              </a:rPr>
              <a:t>stulfa.it</a:t>
            </a:r>
            <a:r>
              <a:rPr lang="it-IT" sz="2000" dirty="0" smtClean="0">
                <a:hlinkClick r:id="rId3"/>
              </a:rPr>
              <a:t>/</a:t>
            </a:r>
            <a:r>
              <a:rPr lang="it-IT" sz="2000" smtClean="0">
                <a:hlinkClick r:id="rId3"/>
              </a:rPr>
              <a:t>salabar</a:t>
            </a:r>
            <a:r>
              <a:rPr lang="it-IT" sz="2000" smtClean="0"/>
              <a:t>)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affiancherà il testo cartaceo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800" smtClean="0"/>
              <a:t>E sarà un lavoro “fabbricato” dall’alunno stesso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it-IT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it-IT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it-IT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it-IT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it-IT" sz="2800" smtClean="0"/>
              <a:t>Con diminuzione della produzione cartacea</a:t>
            </a:r>
          </a:p>
        </p:txBody>
      </p:sp>
      <p:pic>
        <p:nvPicPr>
          <p:cNvPr id="70662" name="Picture 6" descr="C:\Documents and Settings\Utente 1\Documenti\Immagini\Animazione\Decorazioni\Disegni\Oggetti\001.GIF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410200" y="2239963"/>
            <a:ext cx="2590800" cy="2365375"/>
          </a:xfrm>
          <a:noFill/>
        </p:spPr>
      </p:pic>
      <p:pic>
        <p:nvPicPr>
          <p:cNvPr id="70663" name="Picture 7" descr="C:\Documents and Settings\Utente 1\Documenti\Immagini\Animazione\Decorazioni\Disegni\Oggetti\14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3581400"/>
            <a:ext cx="15319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59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584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5BCE01E-C3DA-4808-AB3D-A7421D29D28B}" type="slidenum">
              <a:rPr lang="it-IT" smtClean="0">
                <a:latin typeface="Times New Roman" charset="0"/>
              </a:rPr>
              <a:pPr/>
              <a:t>33</a:t>
            </a:fld>
            <a:endParaRPr lang="it-IT" smtClean="0">
              <a:latin typeface="Times New Roman" charset="0"/>
            </a:endParaRP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429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sz="3200" dirty="0" smtClean="0"/>
              <a:t>Purtroppo siamo in un periodo di transizione e apprendimento dell’informatica: risulta esserci così un’iperproduzione della carta;</a:t>
            </a:r>
            <a:br>
              <a:rPr lang="it-IT" sz="3200" dirty="0" smtClean="0"/>
            </a:br>
            <a:r>
              <a:rPr lang="it-IT" sz="3200" dirty="0" smtClean="0"/>
              <a:t> spesso per motivi di banale sicurezza si stampa </a:t>
            </a:r>
            <a:br>
              <a:rPr lang="it-IT" sz="3200" dirty="0" smtClean="0"/>
            </a:br>
            <a:r>
              <a:rPr lang="it-IT" sz="3200" dirty="0" smtClean="0"/>
              <a:t/>
            </a:r>
            <a:br>
              <a:rPr lang="it-IT" sz="3200" dirty="0" smtClean="0"/>
            </a:br>
            <a:r>
              <a:rPr lang="it-IT" sz="3200" dirty="0" smtClean="0"/>
              <a:t>(esistono mini-unità disco da un </a:t>
            </a:r>
            <a:r>
              <a:rPr lang="it-IT" sz="3200" dirty="0" err="1" smtClean="0"/>
              <a:t>ter</a:t>
            </a:r>
            <a:r>
              <a:rPr lang="it-IT" sz="3200" dirty="0" err="1" smtClean="0">
                <a:hlinkClick r:id="rId2" action="ppaction://hlinkfile"/>
              </a:rPr>
              <a:t>abyte</a:t>
            </a:r>
            <a:r>
              <a:rPr lang="it-IT" sz="3200" dirty="0" smtClean="0"/>
              <a:t> su cui salvare copie di dati)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  <p:pic>
        <p:nvPicPr>
          <p:cNvPr id="71685" name="Picture 5" descr="C:\Documents and Settings\Utente 1\Documenti\Immagini\Animazione\Decorazioni\Disegni\Oggetti\19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5029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6" descr="C:\Documents and Settings\Utente 1\Documenti\Immagini\Animazione\Decorazioni\Disegni\Oggetti\27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3200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  <p:bldP spid="71683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6867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AD5F4F-8D5D-4367-A2AC-BD63773FC03B}" type="slidenum">
              <a:rPr lang="it-IT" smtClean="0">
                <a:latin typeface="Times New Roman" charset="0"/>
              </a:rPr>
              <a:pPr/>
              <a:t>34</a:t>
            </a:fld>
            <a:endParaRPr lang="it-IT" smtClean="0">
              <a:latin typeface="Times New Roman" charset="0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05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it-IT" smtClean="0"/>
              <a:t>Comunicazione non è una trasmissione di significati, </a:t>
            </a:r>
            <a:br>
              <a:rPr lang="it-IT" smtClean="0"/>
            </a:br>
            <a:r>
              <a:rPr lang="it-IT" smtClean="0"/>
              <a:t>ma una negoziazione di interpretazioni compatibili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  <p:sp>
        <p:nvSpPr>
          <p:cNvPr id="36870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3789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82830-E670-41C5-BBCB-4D73340BA4BE}" type="slidenum">
              <a:rPr lang="it-IT" smtClean="0">
                <a:latin typeface="Times New Roman" charset="0"/>
              </a:rPr>
              <a:pPr/>
              <a:t>35</a:t>
            </a:fld>
            <a:endParaRPr lang="it-IT" smtClean="0">
              <a:latin typeface="Times New Roman" charset="0"/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it-IT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  <p:sp>
        <p:nvSpPr>
          <p:cNvPr id="37894" name="Rectangle 4"/>
          <p:cNvSpPr>
            <a:spLocks noGrp="1" noChangeArrowheads="1" noTextEdit="1"/>
          </p:cNvSpPr>
          <p:nvPr>
            <p:ph type="clipArt" sz="half" idx="2"/>
          </p:nvPr>
        </p:nvSpPr>
        <p:spPr/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it-IT"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Sicuramente una chiave didattica in più per tutte le disabilità e per l’emancipazione di categorie sfavorite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685800" y="1981200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buFont typeface="Wingdings" pitchFamily="2" charset="2"/>
              <a:buNone/>
              <a:defRPr/>
            </a:pPr>
            <a:r>
              <a:rPr lang="it-IT">
                <a:effectLst>
                  <a:outerShdw blurRad="38100" dist="38100" dir="2700000" algn="tl">
                    <a:srgbClr val="000000"/>
                  </a:outerShdw>
                </a:effectLst>
              </a:rPr>
              <a:t>Basti pensare ai risultati sorprendenti raggiunti a scuola da alunni con sindrome di Down</a:t>
            </a:r>
          </a:p>
        </p:txBody>
      </p:sp>
      <p:pic>
        <p:nvPicPr>
          <p:cNvPr id="81927" name="02QUEL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1066800" y="4876800"/>
            <a:ext cx="6583363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a quanti ragazzi svantaggiati hanno investito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il loro tempo per crescere nell’informatica,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emancipandosi socialmente</a:t>
            </a:r>
            <a:endParaRPr lang="it-IT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29" name="Picture 9" descr="C:\Documents and Settings\Utente 1\Documenti\Immagini\foto\natura mort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9713" y="1638300"/>
            <a:ext cx="23431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9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7"/>
                </p:tgtEl>
              </p:cMediaNode>
            </p:audio>
          </p:childTnLst>
        </p:cTn>
      </p:par>
    </p:tnLst>
    <p:bldLst>
      <p:bldP spid="81925" grpId="0" autoUpdateAnimBg="0"/>
      <p:bldP spid="81926" grpId="0" autoUpdateAnimBg="0"/>
      <p:bldP spid="8192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6147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B9B87AD-E5B5-4E1B-9BE1-7F1FC25D8E9E}" type="slidenum">
              <a:rPr lang="it-IT" smtClean="0">
                <a:latin typeface="Times New Roman" charset="0"/>
              </a:rPr>
              <a:pPr/>
              <a:t>4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it-IT" smtClean="0"/>
              <a:t>RIVISTE INTROVABILI </a:t>
            </a:r>
            <a:br>
              <a:rPr lang="it-IT" smtClean="0"/>
            </a:br>
            <a:r>
              <a:rPr lang="it-IT" smtClean="0">
                <a:hlinkClick r:id="rId4" action="ppaction://hlinkfile"/>
              </a:rPr>
              <a:t>ON-LINE </a:t>
            </a:r>
            <a:endParaRPr lang="it-IT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800" dirty="0" smtClean="0"/>
              <a:t>Spesso ricerche scientifiche si trovano prima in rete che nel  formato </a:t>
            </a:r>
            <a:r>
              <a:rPr lang="it-IT" sz="2800" dirty="0" smtClean="0">
                <a:hlinkClick r:id="rId5" action="ppaction://hlinkfile"/>
              </a:rPr>
              <a:t>cartaceo</a:t>
            </a:r>
            <a:endParaRPr lang="it-IT" sz="2800" dirty="0" smtClean="0"/>
          </a:p>
        </p:txBody>
      </p:sp>
      <p:pic>
        <p:nvPicPr>
          <p:cNvPr id="6150" name="ONLINE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334000" y="12954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virgo.wma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90600" y="609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" descr="C:\Documents and Settings\Utente 1\Documenti\Immagini\Animazione\Decorazioni\Disegni\Persone\011.GIF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7"/>
          <a:srcRect/>
          <a:stretch>
            <a:fillRect/>
          </a:stretch>
        </p:blipFill>
        <p:spPr>
          <a:xfrm>
            <a:off x="5334000" y="3014663"/>
            <a:ext cx="3124200" cy="2624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75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9"/>
                </p:tgtEl>
              </p:cMediaNode>
            </p:audio>
          </p:childTnLst>
        </p:cTn>
      </p:par>
    </p:tnLst>
    <p:bldLst>
      <p:bldP spid="33794" grpId="0" autoUpdateAnimBg="0"/>
      <p:bldP spid="33795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7171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D07939-CEDA-4F86-92FD-95246C4263FC}" type="slidenum">
              <a:rPr lang="it-IT" smtClean="0">
                <a:latin typeface="Times New Roman" charset="0"/>
              </a:rPr>
              <a:pPr/>
              <a:t>5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it-IT" sz="3200" dirty="0" smtClean="0">
                <a:solidFill>
                  <a:srgbClr val="FFFF00"/>
                </a:solidFill>
              </a:rPr>
              <a:t>L’informatica è probabilmente la naturale evoluzione della stampa di </a:t>
            </a:r>
            <a:r>
              <a:rPr lang="it-IT" sz="3200" dirty="0" smtClean="0">
                <a:solidFill>
                  <a:srgbClr val="FFFF00"/>
                </a:solidFill>
                <a:hlinkClick r:id="rId5" action="ppaction://hlinkpres?slideindex=15&amp;slidetitle=Gutenberg"/>
              </a:rPr>
              <a:t>Gutenberg</a:t>
            </a:r>
            <a:r>
              <a:rPr lang="it-IT" sz="3200" dirty="0" smtClean="0">
                <a:solidFill>
                  <a:srgbClr val="FFFF00"/>
                </a:solidFill>
              </a:rPr>
              <a:t>, che soppiantò il </a:t>
            </a:r>
            <a:r>
              <a:rPr lang="it-IT" sz="3200" dirty="0" smtClean="0">
                <a:solidFill>
                  <a:srgbClr val="FFFF00"/>
                </a:solidFill>
                <a:hlinkClick r:id="rId5" action="ppaction://hlinkpres?slideindex=17&amp;slidetitle=Gutenberg"/>
              </a:rPr>
              <a:t>manoscritto</a:t>
            </a:r>
            <a:r>
              <a:rPr lang="it-IT" sz="3200" dirty="0" smtClean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800" smtClean="0"/>
          </a:p>
        </p:txBody>
      </p:sp>
      <p:pic>
        <p:nvPicPr>
          <p:cNvPr id="35850" name="Picture 10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6"/>
          <a:srcRect l="9254" b="9259"/>
          <a:stretch>
            <a:fillRect/>
          </a:stretch>
        </p:blipFill>
        <p:spPr>
          <a:xfrm>
            <a:off x="0" y="1752600"/>
            <a:ext cx="3868738" cy="4419600"/>
          </a:xfrm>
          <a:noFill/>
        </p:spPr>
      </p:pic>
      <p:pic>
        <p:nvPicPr>
          <p:cNvPr id="8" name="giganti rinasc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31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584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8195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B992E2-C9E9-4307-884D-FA90C1B1CD2A}" type="slidenum">
              <a:rPr lang="it-IT" smtClean="0">
                <a:latin typeface="Times New Roman" charset="0"/>
              </a:rPr>
              <a:pPr/>
              <a:t>6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 smtClean="0">
                <a:hlinkClick r:id="rId4" action="ppaction://hlinkfile"/>
              </a:rPr>
              <a:t>CHAT, </a:t>
            </a:r>
            <a:r>
              <a:rPr lang="it-IT" sz="4000" dirty="0" smtClean="0">
                <a:hlinkClick r:id="rId4" action="ppaction://hlinkfile"/>
              </a:rPr>
              <a:t>FORUM</a:t>
            </a:r>
            <a:r>
              <a:rPr lang="it-IT" dirty="0" smtClean="0">
                <a:hlinkClick r:id="rId4" action="ppaction://hlinkfile"/>
              </a:rPr>
              <a:t>, </a:t>
            </a:r>
            <a:r>
              <a:rPr lang="it-IT" sz="3600" dirty="0" smtClean="0">
                <a:hlinkClick r:id="rId4" action="ppaction://hlinkfile"/>
              </a:rPr>
              <a:t>E-MAIL</a:t>
            </a:r>
            <a:r>
              <a:rPr lang="it-IT" dirty="0" smtClean="0">
                <a:hlinkClick r:id="rId4" action="ppaction://hlinkfile"/>
              </a:rPr>
              <a:t>, </a:t>
            </a:r>
            <a:r>
              <a:rPr lang="it-IT" sz="3200" dirty="0" smtClean="0">
                <a:hlinkClick r:id="rId4" action="ppaction://hlinkfile"/>
              </a:rPr>
              <a:t>MAILING-LIST</a:t>
            </a:r>
            <a:r>
              <a:rPr lang="it-IT" sz="3200" dirty="0" smtClean="0"/>
              <a:t>, PIAZZA </a:t>
            </a:r>
            <a:r>
              <a:rPr lang="it-IT" sz="3200" dirty="0" smtClean="0">
                <a:hlinkClick r:id="rId5" action="ppaction://hlinkfile"/>
              </a:rPr>
              <a:t>VIRTUALE/INTERNET</a:t>
            </a:r>
            <a:r>
              <a:rPr lang="it-IT" sz="3200" dirty="0" smtClean="0"/>
              <a:t> 2…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4400" dirty="0" smtClean="0">
                <a:solidFill>
                  <a:srgbClr val="FFFF00"/>
                </a:solidFill>
                <a:hlinkClick r:id="rId4" action="ppaction://hlinkfile"/>
              </a:rPr>
              <a:t>Internet</a:t>
            </a:r>
            <a:r>
              <a:rPr lang="it-IT" sz="4400" dirty="0" smtClean="0">
                <a:solidFill>
                  <a:srgbClr val="FFFF00"/>
                </a:solidFill>
              </a:rPr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4400" dirty="0" smtClean="0">
                <a:solidFill>
                  <a:srgbClr val="FFFF00"/>
                </a:solidFill>
              </a:rPr>
              <a:t>agorà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4400" dirty="0" smtClean="0">
                <a:solidFill>
                  <a:srgbClr val="FFFF00"/>
                </a:solidFill>
              </a:rPr>
              <a:t>del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4400" dirty="0" smtClean="0">
                <a:solidFill>
                  <a:srgbClr val="FFFF00"/>
                </a:solidFill>
              </a:rPr>
              <a:t>III millennio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4400" dirty="0" smtClean="0">
              <a:solidFill>
                <a:srgbClr val="FFFF00"/>
              </a:solidFill>
            </a:endParaRPr>
          </a:p>
        </p:txBody>
      </p:sp>
      <p:pic>
        <p:nvPicPr>
          <p:cNvPr id="36869" name="Picture 5" descr="C:\Documents and Settings\Utente 1\Documenti\Immagini\Animazione\Decorazioni\Fotografie\Gente\024.GIF"/>
          <p:cNvPicPr>
            <a:picLocks noGrp="1" noChangeAspect="1" noChangeArrowheads="1" noCrop="1"/>
          </p:cNvPicPr>
          <p:nvPr>
            <p:ph type="media"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6019800" y="1524000"/>
            <a:ext cx="3124200" cy="2093913"/>
          </a:xfrm>
          <a:noFill/>
        </p:spPr>
      </p:pic>
      <p:pic>
        <p:nvPicPr>
          <p:cNvPr id="36870" name="12PIAN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267200" y="1143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8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0"/>
                </p:tgtEl>
              </p:cMediaNode>
            </p:audio>
          </p:childTnLst>
        </p:cTn>
      </p:par>
    </p:tnLst>
    <p:bldLst>
      <p:bldP spid="36866" grpId="0" autoUpdateAnimBg="0"/>
      <p:bldP spid="36867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9219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5C5DF40-E5F5-4904-9039-1E3904589104}" type="slidenum">
              <a:rPr lang="it-IT" smtClean="0">
                <a:latin typeface="Times New Roman" charset="0"/>
              </a:rPr>
              <a:pPr/>
              <a:t>7</a:t>
            </a:fld>
            <a:endParaRPr lang="it-IT" smtClean="0">
              <a:latin typeface="Times New Roman" charset="0"/>
            </a:endParaRP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it-IT" sz="4800" dirty="0" err="1" smtClean="0">
                <a:solidFill>
                  <a:srgbClr val="FFFF00"/>
                </a:solidFill>
              </a:rPr>
              <a:t>…e</a:t>
            </a:r>
            <a:r>
              <a:rPr lang="it-IT" sz="4800" dirty="0" smtClean="0">
                <a:solidFill>
                  <a:srgbClr val="FFFF00"/>
                </a:solidFill>
              </a:rPr>
              <a:t> condivisione di conoscenze in tempo reale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it-IT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it-IT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it-IT" sz="2000" dirty="0" smtClean="0"/>
              <a:t>La conoscenza di una persona non è solo nella sua mente, ma è l’ emergere sociale di significati; viene creata  e negoziata all’interno di una    comunità di apprendimento.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it-IT" sz="2000" dirty="0" err="1" smtClean="0"/>
              <a:t>Brunner</a:t>
            </a:r>
            <a:endParaRPr lang="it-IT" sz="2000" dirty="0" smtClean="0"/>
          </a:p>
        </p:txBody>
      </p:sp>
      <p:pic>
        <p:nvPicPr>
          <p:cNvPr id="57350" name="Picture 6" descr="C:\Documents and Settings\Utente 1\Documenti\Immagini\Sito_Stulfa\SITO _file\image033.gif"/>
          <p:cNvPicPr>
            <a:picLocks noGrp="1" noChangeAspect="1" noChangeArrowheads="1" noCrop="1"/>
          </p:cNvPicPr>
          <p:nvPr>
            <p:ph type="media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24400" y="3429000"/>
            <a:ext cx="1506538" cy="1981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0243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602263-CD05-41B8-8A7C-6A1B2AF86FC4}" type="slidenum">
              <a:rPr lang="it-IT" smtClean="0">
                <a:latin typeface="Times New Roman" charset="0"/>
              </a:rPr>
              <a:pPr/>
              <a:t>8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Ma….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sz="2800" smtClean="0"/>
          </a:p>
        </p:txBody>
      </p:sp>
      <p:sp>
        <p:nvSpPr>
          <p:cNvPr id="10246" name="Rectangle 4"/>
          <p:cNvSpPr>
            <a:spLocks noGrp="1" noChangeArrowheads="1" noTextEdit="1"/>
          </p:cNvSpPr>
          <p:nvPr>
            <p:ph type="media" sz="half" idx="2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egnaposto piè di pagina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imes New Roman" charset="0"/>
              </a:rPr>
              <a:t>www.stulfa.it  mod. 10/A TIC, marzo 2004!</a:t>
            </a:r>
            <a:endParaRPr lang="it-IT" smtClean="0">
              <a:latin typeface="Times New Roman" charset="0"/>
            </a:endParaRPr>
          </a:p>
        </p:txBody>
      </p:sp>
      <p:sp>
        <p:nvSpPr>
          <p:cNvPr id="11267" name="Segnaposto numero diapositiva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AE866C-9595-473B-B448-E5C7C36832E8}" type="slidenum">
              <a:rPr lang="it-IT" smtClean="0">
                <a:latin typeface="Times New Roman" charset="0"/>
              </a:rPr>
              <a:pPr/>
              <a:t>9</a:t>
            </a:fld>
            <a:endParaRPr lang="it-IT" smtClean="0">
              <a:latin typeface="Times New Roman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9906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it-IT" smtClean="0"/>
              <a:t>grande problema è la veridicità delle fonti </a:t>
            </a:r>
            <a:br>
              <a:rPr lang="it-IT" smtClean="0"/>
            </a:br>
            <a:r>
              <a:rPr lang="it-IT" smtClean="0"/>
              <a:t>di internet 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2400" smtClean="0"/>
              <a:t>il confronto tra le fonti ricercate diventa fondamentale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it-IT" sz="24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it-IT" sz="1600" smtClean="0"/>
              <a:t>Psycho Bible (A.Parson)</a:t>
            </a:r>
          </a:p>
        </p:txBody>
      </p:sp>
      <p:pic>
        <p:nvPicPr>
          <p:cNvPr id="39942" name="07PSIC~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532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 descr="C:\Documents and Settings\Utente 1\Documenti\Immagini\Animazione\Decorazioni\Disegni\Oggetti\266.gif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85800" y="2557463"/>
            <a:ext cx="3810000" cy="29606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9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2"/>
                </p:tgtEl>
              </p:cMediaNode>
            </p:audio>
          </p:childTnLst>
        </p:cTn>
      </p:par>
    </p:tnLst>
    <p:bldLst>
      <p:bldP spid="39938" grpId="0" autoUpdateAnimBg="0"/>
      <p:bldP spid="39940" grpId="0" build="p" autoUpdateAnimBg="0"/>
    </p:bldLst>
  </p:timing>
</p:sld>
</file>

<file path=ppt/theme/theme1.xml><?xml version="1.0" encoding="utf-8"?>
<a:theme xmlns:a="http://schemas.openxmlformats.org/drawingml/2006/main" name="Vortice">
  <a:themeElements>
    <a:clrScheme name="Vortice 1">
      <a:dk1>
        <a:srgbClr val="000066"/>
      </a:dk1>
      <a:lt1>
        <a:srgbClr val="FFFF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DADA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Vort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80000"/>
          <a:buFont typeface="Wingdings" pitchFamily="2" charset="2"/>
          <a:buChar char="n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Pct val="80000"/>
          <a:buFont typeface="Wingdings" pitchFamily="2" charset="2"/>
          <a:buChar char="n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</a:defRPr>
        </a:defPPr>
      </a:lstStyle>
    </a:lnDef>
  </a:objectDefaults>
  <a:extraClrSchemeLst>
    <a:extraClrScheme>
      <a:clrScheme name="Vortice 1">
        <a:dk1>
          <a:srgbClr val="000066"/>
        </a:dk1>
        <a:lt1>
          <a:srgbClr val="FFFF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tice 2">
        <a:dk1>
          <a:srgbClr val="000066"/>
        </a:dk1>
        <a:lt1>
          <a:srgbClr val="FFFF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tice 3">
        <a:dk1>
          <a:srgbClr val="393939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AAAAAA"/>
        </a:accent3>
        <a:accent4>
          <a:srgbClr val="DADADA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1212</Words>
  <PresentationFormat>Presentazione su schermo (4:3)</PresentationFormat>
  <Paragraphs>231</Paragraphs>
  <Slides>35</Slides>
  <Notes>9</Notes>
  <HiddenSlides>0</HiddenSlides>
  <MMClips>18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Vortice</vt:lpstr>
      <vt:lpstr>TIC                           Modulo 10</vt:lpstr>
      <vt:lpstr>La tecnologia non è la conoscenza profonda della natura, ma la relazione tra la natura e l’uomo.     W. Benjamin</vt:lpstr>
      <vt:lpstr>COMPUTER COME MEZZO DI ESPLORAZIONE DEL MONDO</vt:lpstr>
      <vt:lpstr>RIVISTE INTROVABILI  ON-LINE </vt:lpstr>
      <vt:lpstr>L’informatica è probabilmente la naturale evoluzione della stampa di Gutenberg, che soppiantò il manoscritto.</vt:lpstr>
      <vt:lpstr>CHAT, FORUM, E-MAIL, MAILING-LIST, PIAZZA VIRTUALE/INTERNET 2…</vt:lpstr>
      <vt:lpstr>…e condivisione di conoscenze in tempo reale</vt:lpstr>
      <vt:lpstr>Ma….</vt:lpstr>
      <vt:lpstr>grande problema è la veridicità delle fonti  di internet </vt:lpstr>
      <vt:lpstr>La padronanza di parole-chiave è sinonimo di agilità di navigazione in rete </vt:lpstr>
      <vt:lpstr>La sovraesposizione a informazioni disorientanti può provocare  stress cognitivo</vt:lpstr>
      <vt:lpstr>Sicuramente il pc è uno strumento rivoluzionario per almeno tre motivi:</vt:lpstr>
      <vt:lpstr>Senza esagerare… </vt:lpstr>
      <vt:lpstr>E soprattutto mantenendo i ruoli (notare le segretarie)</vt:lpstr>
      <vt:lpstr>L’ICONOGRAFIA DELL’INFORMATICA RISULTA EFFICACE NELL’APPRENDIMENTO IMMEDIATO </vt:lpstr>
      <vt:lpstr>IL TESTO SCRITTO NON SEGUE PIU’ UNA LINEARITA’ STORICA, SI E’ PASSATI AL TEMPO PUNTIFORME,  AL MULTITASKING ,  </vt:lpstr>
      <vt:lpstr>Un po’ come la cultura orale, OGGI</vt:lpstr>
      <vt:lpstr>   L’IPERTESTO</vt:lpstr>
      <vt:lpstr>La rete è un immenso link, collegamento ipertestuale </vt:lpstr>
      <vt:lpstr>UN MECCANISMO LOGICO E INTUIBILE A INTERFACCIA GRAFICA .       TRAMITE I LINK</vt:lpstr>
      <vt:lpstr>OGGI SI E’ AGGIUNTO L’IPERMEDIA</vt:lpstr>
      <vt:lpstr>il suono è basilare: </vt:lpstr>
      <vt:lpstr>Per non parlare degli odori…</vt:lpstr>
      <vt:lpstr>SI APPRENDE  INTER-AGENDO</vt:lpstr>
      <vt:lpstr>La classe diventa  comunità di apprendimento: da solo un allievo non riuscirebbe a risolvere qualsiasi problema.  Questo è lo  scaffolding.                           Vygotsky,  scuola costruttivista</vt:lpstr>
      <vt:lpstr>Il fine resta comunque  la CONOSCENZA   </vt:lpstr>
      <vt:lpstr>È in gioco con la multimedialità…una diversa concezione del sapere e quindi dell’apprendimento: reticolarietà, connessionismo, fluidità non sono le nuove parole d’ordine della didattica, ma gli elementi aggreganti della vita intellettuale e materiale della tarda modernità.     R. Maragliano</vt:lpstr>
      <vt:lpstr>Nascono le I.L.E., strumenti intelligenti in cui lo studente “viaggia” in un ambiente virtuale per costruirsi le conoscenze su misura</vt:lpstr>
      <vt:lpstr>L’insegnante così da regista dell’apprendimento  diviene attore e facilitatore. Prestando attenzione ai viaggi in rete…   </vt:lpstr>
      <vt:lpstr>Diapositiva 30</vt:lpstr>
      <vt:lpstr>Risulta inoltre più facile il  collegamento tra le discipline</vt:lpstr>
      <vt:lpstr>L’e-book (stulfa.it/salabar) affiancherà il testo cartaceo</vt:lpstr>
      <vt:lpstr>Purtroppo siamo in un periodo di transizione e apprendimento dell’informatica: risulta esserci così un’iperproduzione della carta;  spesso per motivi di banale sicurezza si stampa   (esistono mini-unità disco da un terabyte su cui salvare copie di dati)</vt:lpstr>
      <vt:lpstr>Comunicazione non è una trasmissione di significati,  ma una negoziazione di interpretazioni compatibili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TIC                           Modulo 10</dc:title>
  <cp:lastModifiedBy> </cp:lastModifiedBy>
  <cp:revision>87</cp:revision>
  <dcterms:modified xsi:type="dcterms:W3CDTF">2010-06-18T11:27:45Z</dcterms:modified>
</cp:coreProperties>
</file>